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0"/>
  </p:notesMasterIdLst>
  <p:sldIdLst>
    <p:sldId id="284" r:id="rId2"/>
    <p:sldId id="256" r:id="rId3"/>
    <p:sldId id="257" r:id="rId4"/>
    <p:sldId id="258" r:id="rId5"/>
    <p:sldId id="259" r:id="rId6"/>
    <p:sldId id="260" r:id="rId7"/>
    <p:sldId id="261" r:id="rId8"/>
    <p:sldId id="283" r:id="rId9"/>
    <p:sldId id="271" r:id="rId10"/>
    <p:sldId id="279" r:id="rId11"/>
    <p:sldId id="280" r:id="rId12"/>
    <p:sldId id="278" r:id="rId13"/>
    <p:sldId id="264" r:id="rId14"/>
    <p:sldId id="266" r:id="rId15"/>
    <p:sldId id="267" r:id="rId16"/>
    <p:sldId id="270" r:id="rId17"/>
    <p:sldId id="262" r:id="rId18"/>
    <p:sldId id="263" r:id="rId19"/>
  </p:sldIdLst>
  <p:sldSz cx="9144000" cy="6858000" type="screen4x3"/>
  <p:notesSz cx="6805613"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9" d="100"/>
          <a:sy n="89" d="100"/>
        </p:scale>
        <p:origin x="-120" y="-30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54939" y="0"/>
            <a:ext cx="2949099" cy="496967"/>
          </a:xfrm>
          <a:prstGeom prst="rect">
            <a:avLst/>
          </a:prstGeom>
        </p:spPr>
        <p:txBody>
          <a:bodyPr vert="horz" lIns="91440" tIns="45720" rIns="91440" bIns="45720" rtlCol="0"/>
          <a:lstStyle>
            <a:lvl1pPr algn="r">
              <a:defRPr sz="1200"/>
            </a:lvl1pPr>
          </a:lstStyle>
          <a:p>
            <a:fld id="{52CB936A-9178-4513-BC19-D368C08F6DEB}" type="datetimeFigureOut">
              <a:rPr kumimoji="1" lang="ja-JP" altLang="en-US" smtClean="0"/>
              <a:pPr/>
              <a:t>2015/7/1</a:t>
            </a:fld>
            <a:endParaRPr kumimoji="1" lang="ja-JP" altLang="en-US"/>
          </a:p>
        </p:txBody>
      </p:sp>
      <p:sp>
        <p:nvSpPr>
          <p:cNvPr id="4" name="スライド イメージ プレースホルダ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0562" y="4721186"/>
            <a:ext cx="5444490" cy="4472702"/>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440646"/>
            <a:ext cx="2949099"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4939" y="9440646"/>
            <a:ext cx="2949099" cy="496967"/>
          </a:xfrm>
          <a:prstGeom prst="rect">
            <a:avLst/>
          </a:prstGeom>
        </p:spPr>
        <p:txBody>
          <a:bodyPr vert="horz" lIns="91440" tIns="45720" rIns="91440" bIns="45720" rtlCol="0" anchor="b"/>
          <a:lstStyle>
            <a:lvl1pPr algn="r">
              <a:defRPr sz="1200"/>
            </a:lvl1pPr>
          </a:lstStyle>
          <a:p>
            <a:fld id="{AA64DA9C-505B-42DC-9EE2-8C6F6FD40D96}" type="slidenum">
              <a:rPr kumimoji="1" lang="ja-JP" altLang="en-US" smtClean="0"/>
              <a:pPr/>
              <a:t>‹#›</a:t>
            </a:fld>
            <a:endParaRPr kumimoji="1" lang="ja-JP" altLang="en-US"/>
          </a:p>
        </p:txBody>
      </p:sp>
    </p:spTree>
    <p:extLst>
      <p:ext uri="{BB962C8B-B14F-4D97-AF65-F5344CB8AC3E}">
        <p14:creationId xmlns:p14="http://schemas.microsoft.com/office/powerpoint/2010/main" val="183372395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A64DA9C-505B-42DC-9EE2-8C6F6FD40D96}" type="slidenum">
              <a:rPr kumimoji="1" lang="ja-JP" altLang="en-US" smtClean="0"/>
              <a:pPr/>
              <a:t>18</a:t>
            </a:fld>
            <a:endParaRPr kumimoji="1" lang="ja-JP" altLang="en-US"/>
          </a:p>
        </p:txBody>
      </p:sp>
    </p:spTree>
    <p:extLst>
      <p:ext uri="{BB962C8B-B14F-4D97-AF65-F5344CB8AC3E}">
        <p14:creationId xmlns:p14="http://schemas.microsoft.com/office/powerpoint/2010/main" val="8869286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7D59DB8-74DD-4A10-8E05-5B00F13673E0}" type="datetime1">
              <a:rPr kumimoji="1" lang="ja-JP" altLang="en-US" smtClean="0"/>
              <a:t>2015/7/1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D5B278F-0C3F-4A34-883D-635B902FFA43}"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F1C299B9-9996-4294-B831-4602E5686070}" type="datetime1">
              <a:rPr kumimoji="1" lang="ja-JP" altLang="en-US" smtClean="0"/>
              <a:t>2015/7/1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D5B278F-0C3F-4A34-883D-635B902FFA43}"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F9F5A598-C425-4241-8A86-60338B6601FB}" type="datetime1">
              <a:rPr kumimoji="1" lang="ja-JP" altLang="en-US" smtClean="0"/>
              <a:t>2015/7/1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D5B278F-0C3F-4A34-883D-635B902FFA43}"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3D618032-765B-4FA3-95C6-2B9D2B9F00BD}" type="datetime1">
              <a:rPr kumimoji="1" lang="ja-JP" altLang="en-US" smtClean="0"/>
              <a:t>2015/7/1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D5B278F-0C3F-4A34-883D-635B902FFA43}"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15F10907-6370-4E00-96E2-1253AF31484E}" type="datetime1">
              <a:rPr kumimoji="1" lang="ja-JP" altLang="en-US" smtClean="0"/>
              <a:t>2015/7/1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D5B278F-0C3F-4A34-883D-635B902FFA43}"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1DB2F1A2-A16E-4C36-8E7C-CF147AC74CE3}" type="datetime1">
              <a:rPr kumimoji="1" lang="ja-JP" altLang="en-US" smtClean="0"/>
              <a:t>2015/7/1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BD5B278F-0C3F-4A34-883D-635B902FFA43}"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6C0E5915-FBD6-423B-8E7F-D94E2AEF6F98}" type="datetime1">
              <a:rPr kumimoji="1" lang="ja-JP" altLang="en-US" smtClean="0"/>
              <a:t>2015/7/1</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BD5B278F-0C3F-4A34-883D-635B902FFA43}"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BE5589BD-0A65-4476-B65F-372A50CD9602}" type="datetime1">
              <a:rPr kumimoji="1" lang="ja-JP" altLang="en-US" smtClean="0"/>
              <a:t>2015/7/1</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BD5B278F-0C3F-4A34-883D-635B902FFA43}"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4FC629F4-345A-4E97-A406-0A2DDE29AFA2}" type="datetime1">
              <a:rPr kumimoji="1" lang="ja-JP" altLang="en-US" smtClean="0"/>
              <a:t>2015/7/1</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BD5B278F-0C3F-4A34-883D-635B902FFA43}"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1CEE2575-C9F4-487C-BE86-2E0E2F7C7BCD}" type="datetime1">
              <a:rPr kumimoji="1" lang="ja-JP" altLang="en-US" smtClean="0"/>
              <a:t>2015/7/1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BD5B278F-0C3F-4A34-883D-635B902FFA43}"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328B8F0-FC5D-486B-8710-E7888C7CC8A2}" type="datetime1">
              <a:rPr kumimoji="1" lang="ja-JP" altLang="en-US" smtClean="0"/>
              <a:t>2015/7/1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BD5B278F-0C3F-4A34-883D-635B902FFA43}"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A509E4-38B7-4793-B127-F4B314BEEF3F}" type="datetime1">
              <a:rPr kumimoji="1" lang="ja-JP" altLang="en-US" smtClean="0"/>
              <a:t>2015/7/1</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5B278F-0C3F-4A34-883D-635B902FFA43}"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6991" y="332656"/>
            <a:ext cx="8987009" cy="6336704"/>
          </a:xfrm>
        </p:spPr>
        <p:txBody>
          <a:bodyPr>
            <a:normAutofit fontScale="90000"/>
          </a:bodyPr>
          <a:lstStyle/>
          <a:p>
            <a:r>
              <a:rPr lang="ja-JP" altLang="en-US" sz="3100" dirty="0"/>
              <a:t>高等学校教職員の葛藤対処方略スタイルと適応</a:t>
            </a:r>
            <a:r>
              <a:rPr lang="ja-JP" altLang="en-US" sz="1200" dirty="0"/>
              <a:t/>
            </a:r>
            <a:br>
              <a:rPr lang="ja-JP" altLang="en-US" sz="1200" dirty="0"/>
            </a:br>
            <a:r>
              <a:rPr lang="ja-JP" altLang="en-US" sz="2800" dirty="0" smtClean="0"/>
              <a:t>教職員</a:t>
            </a:r>
            <a:r>
              <a:rPr lang="ja-JP" altLang="en-US" sz="2800" dirty="0"/>
              <a:t>のバーンアウト</a:t>
            </a:r>
            <a:r>
              <a:rPr lang="ja-JP" altLang="en-US" sz="2800" dirty="0" smtClean="0"/>
              <a:t>傾向及</a:t>
            </a:r>
            <a:r>
              <a:rPr lang="en-US" altLang="ja-JP" sz="2800" dirty="0" smtClean="0"/>
              <a:t/>
            </a:r>
            <a:br>
              <a:rPr lang="en-US" altLang="ja-JP" sz="2800" dirty="0" smtClean="0"/>
            </a:br>
            <a:r>
              <a:rPr lang="ja-JP" altLang="en-US" sz="2800" dirty="0" smtClean="0"/>
              <a:t>び</a:t>
            </a:r>
            <a:r>
              <a:rPr lang="ja-JP" altLang="en-US" sz="2800" dirty="0"/>
              <a:t>学校特性の認知との</a:t>
            </a:r>
            <a:r>
              <a:rPr lang="ja-JP" altLang="en-US" sz="2800" dirty="0" smtClean="0"/>
              <a:t>関連</a:t>
            </a:r>
            <a:r>
              <a:rPr lang="en-US" altLang="ja-JP" sz="2800" dirty="0" smtClean="0"/>
              <a:t/>
            </a:r>
            <a:br>
              <a:rPr lang="en-US" altLang="ja-JP" sz="2800" dirty="0" smtClean="0"/>
            </a:br>
            <a:r>
              <a:rPr lang="ja-JP" altLang="en-US" sz="1400" dirty="0" smtClean="0"/>
              <a:t> </a:t>
            </a:r>
            <a:r>
              <a:rPr lang="ja-JP" altLang="en-US" sz="1400" dirty="0"/>
              <a:t/>
            </a:r>
            <a:br>
              <a:rPr lang="ja-JP" altLang="en-US" sz="1400" dirty="0"/>
            </a:br>
            <a:r>
              <a:rPr lang="ja-JP" altLang="en-US" sz="2400" dirty="0"/>
              <a:t>○井上孝代</a:t>
            </a:r>
            <a:r>
              <a:rPr lang="en-US" sz="2400" baseline="30000" dirty="0"/>
              <a:t>1)</a:t>
            </a:r>
            <a:r>
              <a:rPr lang="ja-JP" altLang="en-US" sz="2400" dirty="0"/>
              <a:t>　</a:t>
            </a:r>
            <a:r>
              <a:rPr lang="ja-JP" altLang="en-US" sz="2400" dirty="0" smtClean="0"/>
              <a:t>いとう</a:t>
            </a:r>
            <a:r>
              <a:rPr lang="ja-JP" altLang="en-US" sz="2400" dirty="0"/>
              <a:t>たけひこ</a:t>
            </a:r>
            <a:r>
              <a:rPr lang="en-US" sz="2400" baseline="30000" dirty="0"/>
              <a:t>2)</a:t>
            </a:r>
            <a:r>
              <a:rPr lang="ja-JP" altLang="en-US" sz="2400" dirty="0"/>
              <a:t>　</a:t>
            </a:r>
            <a:r>
              <a:rPr lang="en-US" altLang="ja-JP" sz="2400" dirty="0" smtClean="0"/>
              <a:t/>
            </a:r>
            <a:br>
              <a:rPr lang="en-US" altLang="ja-JP" sz="2400" dirty="0" smtClean="0"/>
            </a:br>
            <a:r>
              <a:rPr lang="ja-JP" altLang="en-US" sz="2400" dirty="0" smtClean="0"/>
              <a:t>飯田</a:t>
            </a:r>
            <a:r>
              <a:rPr lang="ja-JP" altLang="en-US" sz="2400" dirty="0"/>
              <a:t>敏晴</a:t>
            </a:r>
            <a:r>
              <a:rPr lang="en-US" sz="2400" baseline="30000" dirty="0"/>
              <a:t>3)</a:t>
            </a:r>
            <a:r>
              <a:rPr lang="ja-JP" altLang="en-US" sz="1800" dirty="0"/>
              <a:t/>
            </a:r>
            <a:br>
              <a:rPr lang="ja-JP" altLang="en-US" sz="1800" dirty="0"/>
            </a:br>
            <a:r>
              <a:rPr lang="ja-JP" altLang="en-US" sz="2000" dirty="0"/>
              <a:t>（</a:t>
            </a:r>
            <a:r>
              <a:rPr lang="en-US" sz="2000" baseline="30000" dirty="0"/>
              <a:t>1)</a:t>
            </a:r>
            <a:r>
              <a:rPr lang="ja-JP" altLang="en-US" sz="2000" dirty="0"/>
              <a:t>明治学院大学心理学部　</a:t>
            </a:r>
            <a:r>
              <a:rPr lang="en-US" sz="2000" baseline="30000" dirty="0"/>
              <a:t>2)</a:t>
            </a:r>
            <a:r>
              <a:rPr lang="ja-JP" altLang="en-US" sz="2000" dirty="0"/>
              <a:t>和光大学現代人間学部　</a:t>
            </a:r>
            <a:r>
              <a:rPr lang="en-US" sz="2000" baseline="30000" dirty="0"/>
              <a:t>3)</a:t>
            </a:r>
            <a:r>
              <a:rPr lang="en-US" sz="2000" dirty="0"/>
              <a:t>(</a:t>
            </a:r>
            <a:r>
              <a:rPr lang="ja-JP" altLang="en-US" sz="2000" dirty="0"/>
              <a:t>財</a:t>
            </a:r>
            <a:r>
              <a:rPr lang="en-US" sz="2000" dirty="0"/>
              <a:t>)</a:t>
            </a:r>
            <a:r>
              <a:rPr lang="ja-JP" altLang="en-US" sz="2000" dirty="0"/>
              <a:t>エイズ予防財団リサーチレジデント　国立国際医療センター</a:t>
            </a:r>
            <a:r>
              <a:rPr lang="ja-JP" altLang="en-US" sz="2000" dirty="0" smtClean="0"/>
              <a:t>）</a:t>
            </a:r>
            <a:r>
              <a:rPr lang="en-US" altLang="ja-JP" sz="2000" dirty="0" smtClean="0"/>
              <a:t/>
            </a:r>
            <a:br>
              <a:rPr lang="en-US" altLang="ja-JP" sz="2000" dirty="0" smtClean="0"/>
            </a:br>
            <a:r>
              <a:rPr lang="ja-JP" altLang="en-US" sz="2000" dirty="0"/>
              <a:t/>
            </a:r>
            <a:br>
              <a:rPr lang="ja-JP" altLang="en-US" sz="2000" dirty="0"/>
            </a:br>
            <a:r>
              <a:rPr lang="ja-JP" altLang="en-US" sz="2200" dirty="0"/>
              <a:t>キーワード：高等学校　葛藤解決方略スタイル　メンタルヘルス　</a:t>
            </a:r>
            <a:r>
              <a:rPr lang="ja-JP" altLang="en-US" sz="2200" dirty="0" smtClean="0"/>
              <a:t>ステークホルダー</a:t>
            </a:r>
            <a:r>
              <a:rPr lang="en-US" altLang="ja-JP" sz="2200" dirty="0" smtClean="0"/>
              <a:t/>
            </a:r>
            <a:br>
              <a:rPr lang="en-US" altLang="ja-JP" sz="2200" dirty="0" smtClean="0"/>
            </a:br>
            <a:r>
              <a:rPr lang="ja-JP" altLang="en-US" sz="3600" dirty="0"/>
              <a:t>日本応用心理学会第</a:t>
            </a:r>
            <a:r>
              <a:rPr lang="en-US" altLang="ja-JP" sz="3600" dirty="0"/>
              <a:t>78</a:t>
            </a:r>
            <a:r>
              <a:rPr lang="ja-JP" altLang="en-US" sz="3600" dirty="0"/>
              <a:t>回大会　</a:t>
            </a:r>
            <a:r>
              <a:rPr lang="en-US" altLang="ja-JP" sz="3600" dirty="0"/>
              <a:t/>
            </a:r>
            <a:br>
              <a:rPr lang="en-US" altLang="ja-JP" sz="3600" dirty="0"/>
            </a:br>
            <a:r>
              <a:rPr lang="ja-JP" altLang="en-US" sz="3600" dirty="0"/>
              <a:t>ポスター発表２　臨床・相談　</a:t>
            </a:r>
            <a:r>
              <a:rPr lang="en-US" altLang="ja-JP" sz="3600" dirty="0" smtClean="0"/>
              <a:t>11P-07</a:t>
            </a:r>
            <a:r>
              <a:rPr lang="ja-JP" altLang="en-US" sz="3600" dirty="0"/>
              <a:t>　</a:t>
            </a:r>
            <a:r>
              <a:rPr lang="en-US" altLang="ja-JP" sz="3600" dirty="0" smtClean="0">
                <a:solidFill>
                  <a:srgbClr val="FF0000"/>
                </a:solidFill>
              </a:rPr>
              <a:t>90cm*180cm</a:t>
            </a:r>
            <a:r>
              <a:rPr lang="en-US" altLang="ja-JP" sz="3600" dirty="0"/>
              <a:t/>
            </a:r>
            <a:br>
              <a:rPr lang="en-US" altLang="ja-JP" sz="3600" dirty="0"/>
            </a:br>
            <a:r>
              <a:rPr lang="ja-JP" altLang="en-US" sz="3600" dirty="0"/>
              <a:t>信州大学人文</a:t>
            </a:r>
            <a:r>
              <a:rPr lang="ja-JP" altLang="en-US" sz="3600" dirty="0" smtClean="0"/>
              <a:t>学部棟</a:t>
            </a:r>
            <a:r>
              <a:rPr lang="ja-JP" altLang="en-US" sz="3600" dirty="0"/>
              <a:t>　</a:t>
            </a:r>
            <a:r>
              <a:rPr lang="en-US" altLang="ja-JP" sz="3600" dirty="0" smtClean="0"/>
              <a:t>202</a:t>
            </a:r>
            <a:r>
              <a:rPr lang="ja-JP" altLang="en-US" sz="3600" dirty="0" smtClean="0"/>
              <a:t>演習室</a:t>
            </a:r>
            <a:r>
              <a:rPr lang="en-US" altLang="ja-JP" sz="3600" dirty="0"/>
              <a:t/>
            </a:r>
            <a:br>
              <a:rPr lang="en-US" altLang="ja-JP" sz="3600" dirty="0"/>
            </a:br>
            <a:r>
              <a:rPr lang="en-US" altLang="ja-JP" sz="3600" dirty="0"/>
              <a:t>2011</a:t>
            </a:r>
            <a:r>
              <a:rPr lang="ja-JP" altLang="en-US" sz="3600" dirty="0"/>
              <a:t>年</a:t>
            </a:r>
            <a:r>
              <a:rPr lang="en-US" altLang="ja-JP" sz="3600" dirty="0"/>
              <a:t>9</a:t>
            </a:r>
            <a:r>
              <a:rPr lang="ja-JP" altLang="en-US" sz="3600" dirty="0"/>
              <a:t>月</a:t>
            </a:r>
            <a:r>
              <a:rPr lang="en-US" altLang="ja-JP" sz="3600" dirty="0"/>
              <a:t>11</a:t>
            </a:r>
            <a:r>
              <a:rPr lang="ja-JP" altLang="en-US" sz="3600" dirty="0"/>
              <a:t>日</a:t>
            </a:r>
            <a:r>
              <a:rPr lang="en-US" altLang="ja-JP" sz="3600" dirty="0"/>
              <a:t>9:30-11:30</a:t>
            </a:r>
            <a:r>
              <a:rPr lang="ja-JP" altLang="en-US" sz="3600" dirty="0"/>
              <a:t>　</a:t>
            </a:r>
            <a:r>
              <a:rPr lang="en-US" altLang="ja-JP" sz="3600" dirty="0"/>
              <a:t/>
            </a:r>
            <a:br>
              <a:rPr lang="en-US" altLang="ja-JP" sz="3600" dirty="0"/>
            </a:br>
            <a:r>
              <a:rPr lang="ja-JP" altLang="en-US" sz="4900" dirty="0"/>
              <a:t>責任在席時間</a:t>
            </a:r>
            <a:r>
              <a:rPr lang="en-US" altLang="ja-JP" sz="4900" dirty="0"/>
              <a:t>9:30-10:30</a:t>
            </a:r>
            <a:br>
              <a:rPr lang="en-US" altLang="ja-JP" sz="4900" dirty="0"/>
            </a:br>
            <a:endParaRPr lang="ja-JP" altLang="en-US" sz="5300" dirty="0"/>
          </a:p>
        </p:txBody>
      </p:sp>
    </p:spTree>
    <p:extLst>
      <p:ext uri="{BB962C8B-B14F-4D97-AF65-F5344CB8AC3E}">
        <p14:creationId xmlns:p14="http://schemas.microsoft.com/office/powerpoint/2010/main" val="8783430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BD5B278F-0C3F-4A34-883D-635B902FFA43}" type="slidenum">
              <a:rPr kumimoji="1" lang="ja-JP" altLang="en-US" smtClean="0"/>
              <a:pPr/>
              <a:t>10</a:t>
            </a:fld>
            <a:endParaRPr kumimoji="1" lang="ja-JP" altLang="en-US"/>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353177"/>
            <a:ext cx="8111430" cy="67687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674783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BD5B278F-0C3F-4A34-883D-635B902FFA43}" type="slidenum">
              <a:rPr kumimoji="1" lang="ja-JP" altLang="en-US" smtClean="0"/>
              <a:pPr/>
              <a:t>11</a:t>
            </a:fld>
            <a:endParaRPr kumimoji="1" lang="ja-JP" altLang="en-US"/>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2056" y="158624"/>
            <a:ext cx="8766390" cy="6870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593420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BD5B278F-0C3F-4A34-883D-635B902FFA43}" type="slidenum">
              <a:rPr kumimoji="1" lang="ja-JP" altLang="en-US" smtClean="0"/>
              <a:pPr/>
              <a:t>12</a:t>
            </a:fld>
            <a:endParaRPr kumimoji="1" lang="ja-JP" altLang="en-US"/>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9144000" cy="71734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877620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BD5B278F-0C3F-4A34-883D-635B902FFA43}" type="slidenum">
              <a:rPr kumimoji="1" lang="ja-JP" altLang="en-US" smtClean="0"/>
              <a:pPr/>
              <a:t>13</a:t>
            </a:fld>
            <a:endParaRPr kumimoji="1" lang="ja-JP" alt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7418" y="548680"/>
            <a:ext cx="4139112" cy="59046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476672"/>
            <a:ext cx="4003749" cy="5976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027547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fld id="{BD5B278F-0C3F-4A34-883D-635B902FFA43}" type="slidenum">
              <a:rPr kumimoji="1" lang="ja-JP" altLang="en-US" smtClean="0"/>
              <a:pPr/>
              <a:t>14</a:t>
            </a:fld>
            <a:endParaRPr kumimoji="1" lang="ja-JP" altLang="en-US"/>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404664"/>
            <a:ext cx="4127243" cy="5915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4008" y="548680"/>
            <a:ext cx="4136504" cy="57712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400714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fld id="{BD5B278F-0C3F-4A34-883D-635B902FFA43}" type="slidenum">
              <a:rPr kumimoji="1" lang="ja-JP" altLang="en-US" smtClean="0"/>
              <a:pPr/>
              <a:t>15</a:t>
            </a:fld>
            <a:endParaRPr kumimoji="1" lang="ja-JP" altLang="en-US"/>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332656"/>
            <a:ext cx="4032448" cy="6132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578489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21796" y="605955"/>
            <a:ext cx="6334580" cy="62520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タイトル 1"/>
          <p:cNvSpPr>
            <a:spLocks noGrp="1"/>
          </p:cNvSpPr>
          <p:nvPr>
            <p:ph type="title"/>
          </p:nvPr>
        </p:nvSpPr>
        <p:spPr>
          <a:xfrm>
            <a:off x="611560" y="116632"/>
            <a:ext cx="8075240" cy="576064"/>
          </a:xfrm>
        </p:spPr>
        <p:txBody>
          <a:bodyPr>
            <a:normAutofit fontScale="90000"/>
          </a:bodyPr>
          <a:lstStyle/>
          <a:p>
            <a:r>
              <a:rPr lang="en-US" altLang="ja-JP" dirty="0"/>
              <a:t>Figure 6  </a:t>
            </a:r>
            <a:r>
              <a:rPr lang="ja-JP" altLang="en-US" dirty="0"/>
              <a:t>多重対応分析の結果</a:t>
            </a:r>
            <a:endParaRPr kumimoji="1" lang="ja-JP" altLang="en-US" dirty="0"/>
          </a:p>
        </p:txBody>
      </p:sp>
      <p:sp>
        <p:nvSpPr>
          <p:cNvPr id="3" name="スライド番号プレースホルダー 2"/>
          <p:cNvSpPr>
            <a:spLocks noGrp="1"/>
          </p:cNvSpPr>
          <p:nvPr>
            <p:ph type="sldNum" sz="quarter" idx="12"/>
          </p:nvPr>
        </p:nvSpPr>
        <p:spPr/>
        <p:txBody>
          <a:bodyPr/>
          <a:lstStyle/>
          <a:p>
            <a:fld id="{BD5B278F-0C3F-4A34-883D-635B902FFA43}" type="slidenum">
              <a:rPr kumimoji="1" lang="ja-JP" altLang="en-US" smtClean="0"/>
              <a:pPr/>
              <a:t>16</a:t>
            </a:fld>
            <a:endParaRPr kumimoji="1" lang="ja-JP" altLang="en-US"/>
          </a:p>
        </p:txBody>
      </p:sp>
    </p:spTree>
    <p:extLst>
      <p:ext uri="{BB962C8B-B14F-4D97-AF65-F5344CB8AC3E}">
        <p14:creationId xmlns:p14="http://schemas.microsoft.com/office/powerpoint/2010/main" val="4398957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85720" y="0"/>
            <a:ext cx="8401080" cy="857232"/>
          </a:xfrm>
        </p:spPr>
        <p:txBody>
          <a:bodyPr>
            <a:normAutofit/>
          </a:bodyPr>
          <a:lstStyle/>
          <a:p>
            <a:r>
              <a:rPr lang="en-US" altLang="ja-JP" dirty="0"/>
              <a:t>【</a:t>
            </a:r>
            <a:r>
              <a:rPr lang="ja-JP" altLang="en-US" dirty="0"/>
              <a:t>考察</a:t>
            </a:r>
            <a:r>
              <a:rPr lang="en-US" altLang="ja-JP" dirty="0"/>
              <a:t>】</a:t>
            </a:r>
            <a:endParaRPr kumimoji="1" lang="ja-JP" altLang="en-US" dirty="0"/>
          </a:p>
        </p:txBody>
      </p:sp>
      <p:sp>
        <p:nvSpPr>
          <p:cNvPr id="3" name="コンテンツ プレースホルダ 2"/>
          <p:cNvSpPr>
            <a:spLocks noGrp="1"/>
          </p:cNvSpPr>
          <p:nvPr>
            <p:ph idx="1"/>
          </p:nvPr>
        </p:nvSpPr>
        <p:spPr>
          <a:xfrm>
            <a:off x="0" y="785794"/>
            <a:ext cx="9144000" cy="6072206"/>
          </a:xfrm>
        </p:spPr>
        <p:txBody>
          <a:bodyPr>
            <a:normAutofit fontScale="70000" lnSpcReduction="20000"/>
          </a:bodyPr>
          <a:lstStyle/>
          <a:p>
            <a:r>
              <a:rPr lang="ja-JP" altLang="en-US" dirty="0"/>
              <a:t>学校での葛藤対処方略スタイルは</a:t>
            </a:r>
            <a:r>
              <a:rPr lang="en-US" dirty="0"/>
              <a:t>,</a:t>
            </a:r>
            <a:r>
              <a:rPr lang="ja-JP" altLang="en-US" dirty="0"/>
              <a:t>教職員の精神的健康との関連の強さの観点からもその重要性が明らかになった。他者志向と自己志向の両者を尊重する</a:t>
            </a:r>
            <a:r>
              <a:rPr lang="en-US" dirty="0"/>
              <a:t>Win-Win</a:t>
            </a:r>
            <a:r>
              <a:rPr lang="ja-JP" altLang="en-US" dirty="0"/>
              <a:t>ゲームをめざす「統合」の葛藤対処方略スタイルが最も適応的であり</a:t>
            </a:r>
            <a:r>
              <a:rPr lang="en-US" dirty="0"/>
              <a:t>,</a:t>
            </a:r>
            <a:r>
              <a:rPr lang="ja-JP" altLang="en-US" dirty="0"/>
              <a:t>望ましい人間関係や職場生活を送れると言うことが明らかになった</a:t>
            </a:r>
            <a:r>
              <a:rPr lang="ja-JP" altLang="en-US" dirty="0" smtClean="0"/>
              <a:t>。</a:t>
            </a:r>
            <a:endParaRPr lang="en-US" altLang="ja-JP" dirty="0" smtClean="0"/>
          </a:p>
          <a:p>
            <a:r>
              <a:rPr lang="ja-JP" altLang="en-US" dirty="0" smtClean="0"/>
              <a:t>この</a:t>
            </a:r>
            <a:r>
              <a:rPr lang="ja-JP" altLang="en-US" dirty="0"/>
              <a:t>ような志向性には</a:t>
            </a:r>
            <a:r>
              <a:rPr lang="en-US" dirty="0"/>
              <a:t>,</a:t>
            </a:r>
            <a:r>
              <a:rPr lang="ja-JP" altLang="en-US" dirty="0"/>
              <a:t>問題は必ず解決すると言う「楽観主義」（セリグマン</a:t>
            </a:r>
            <a:r>
              <a:rPr lang="en-US" dirty="0"/>
              <a:t>,</a:t>
            </a:r>
            <a:r>
              <a:rPr lang="ja-JP" altLang="en-US" dirty="0"/>
              <a:t>山村訳</a:t>
            </a:r>
            <a:r>
              <a:rPr lang="en-US" dirty="0"/>
              <a:t>1991/1994</a:t>
            </a:r>
            <a:r>
              <a:rPr lang="ja-JP" altLang="en-US" dirty="0"/>
              <a:t>）が関係すると思われる。学校での紛争解決に関する言説を「楽観主義内容分析法（</a:t>
            </a:r>
            <a:r>
              <a:rPr lang="en-US" dirty="0"/>
              <a:t>CAVE</a:t>
            </a:r>
            <a:r>
              <a:rPr lang="ja-JP" altLang="en-US" dirty="0"/>
              <a:t>法）」（渡辺・いとう・井上</a:t>
            </a:r>
            <a:r>
              <a:rPr lang="en-US" dirty="0"/>
              <a:t>, 2010</a:t>
            </a:r>
            <a:r>
              <a:rPr lang="ja-JP" altLang="en-US" dirty="0"/>
              <a:t>）や</a:t>
            </a:r>
            <a:r>
              <a:rPr lang="en-US" dirty="0"/>
              <a:t>,</a:t>
            </a:r>
            <a:r>
              <a:rPr lang="ja-JP" altLang="en-US" dirty="0"/>
              <a:t>「楽観的帰属様式尺度」（沢宮・田上</a:t>
            </a:r>
            <a:r>
              <a:rPr lang="en-US" dirty="0"/>
              <a:t>, 1997</a:t>
            </a:r>
            <a:r>
              <a:rPr lang="ja-JP" altLang="en-US" dirty="0"/>
              <a:t>）などを用いてその関連を調べる必要があるだろう</a:t>
            </a:r>
            <a:r>
              <a:rPr lang="ja-JP" altLang="en-US" dirty="0" smtClean="0"/>
              <a:t>。</a:t>
            </a:r>
            <a:endParaRPr lang="en-US" altLang="ja-JP" dirty="0" smtClean="0"/>
          </a:p>
          <a:p>
            <a:r>
              <a:rPr lang="ja-JP" altLang="en-US" dirty="0" smtClean="0"/>
              <a:t>いとう</a:t>
            </a:r>
            <a:r>
              <a:rPr lang="ja-JP" altLang="en-US" dirty="0"/>
              <a:t>・杉田・井上</a:t>
            </a:r>
            <a:r>
              <a:rPr lang="en-US" dirty="0"/>
              <a:t>(2010)</a:t>
            </a:r>
            <a:r>
              <a:rPr lang="ja-JP" altLang="en-US" dirty="0"/>
              <a:t>は</a:t>
            </a:r>
            <a:r>
              <a:rPr lang="en-US" dirty="0"/>
              <a:t>,</a:t>
            </a:r>
            <a:r>
              <a:rPr lang="ja-JP" altLang="en-US" dirty="0"/>
              <a:t>ガルトゥング平和理論を主軸にしたコンフリクト転換理論すなわちトランセンド法による教員免許更新講習を小中高の現場教員に対しておこない</a:t>
            </a:r>
            <a:r>
              <a:rPr lang="en-US" dirty="0"/>
              <a:t>,</a:t>
            </a:r>
            <a:r>
              <a:rPr lang="ja-JP" altLang="en-US" dirty="0"/>
              <a:t>各学校現場での応用可能性の評価が高いことを見出している。このように学校のステークホルダーである教職員が</a:t>
            </a:r>
            <a:r>
              <a:rPr lang="en-US" dirty="0"/>
              <a:t>,</a:t>
            </a:r>
            <a:r>
              <a:rPr lang="ja-JP" altLang="en-US" dirty="0"/>
              <a:t>紛争解決の理論と実践を学ぶことにより</a:t>
            </a:r>
            <a:r>
              <a:rPr lang="en-US" dirty="0"/>
              <a:t>,</a:t>
            </a:r>
            <a:r>
              <a:rPr lang="ja-JP" altLang="en-US" dirty="0"/>
              <a:t>成果が上がることが期待される。また</a:t>
            </a:r>
            <a:r>
              <a:rPr lang="en-US" dirty="0"/>
              <a:t>,</a:t>
            </a:r>
            <a:r>
              <a:rPr lang="ja-JP" altLang="en-US" dirty="0"/>
              <a:t>学校のステークホルダーの中でも</a:t>
            </a:r>
            <a:r>
              <a:rPr lang="en-US" dirty="0"/>
              <a:t>,</a:t>
            </a:r>
            <a:r>
              <a:rPr lang="ja-JP" altLang="en-US" dirty="0"/>
              <a:t>教育の主人公である</a:t>
            </a:r>
            <a:r>
              <a:rPr lang="en-US" dirty="0"/>
              <a:t>,</a:t>
            </a:r>
            <a:r>
              <a:rPr lang="ja-JP" altLang="en-US" dirty="0"/>
              <a:t>生徒みずからが</a:t>
            </a:r>
            <a:r>
              <a:rPr lang="en-US" dirty="0"/>
              <a:t>,Win-Win</a:t>
            </a:r>
            <a:r>
              <a:rPr lang="ja-JP" altLang="en-US" dirty="0"/>
              <a:t>の関係をめざした紛争解決活動に取り組むことが重要であろう</a:t>
            </a:r>
            <a:r>
              <a:rPr lang="ja-JP" altLang="en-US" dirty="0" smtClean="0"/>
              <a:t>。</a:t>
            </a:r>
            <a:endParaRPr lang="en-US" altLang="ja-JP" dirty="0" smtClean="0"/>
          </a:p>
          <a:p>
            <a:r>
              <a:rPr lang="ja-JP" altLang="en-US" dirty="0" smtClean="0"/>
              <a:t>いとう</a:t>
            </a:r>
            <a:r>
              <a:rPr lang="ja-JP" altLang="en-US" dirty="0"/>
              <a:t>・水野・井上（</a:t>
            </a:r>
            <a:r>
              <a:rPr lang="en-US" dirty="0"/>
              <a:t>2010</a:t>
            </a:r>
            <a:r>
              <a:rPr lang="ja-JP" altLang="en-US" dirty="0"/>
              <a:t>）では</a:t>
            </a:r>
            <a:r>
              <a:rPr lang="en-US" dirty="0"/>
              <a:t>,</a:t>
            </a:r>
            <a:r>
              <a:rPr lang="ja-JP" altLang="en-US" dirty="0"/>
              <a:t>紛争解決法としてのピア・メディエーションに取り組んだ公立高校での活動を紹介している。今後も学校現場での紛争解決教育が広がることが期待される。</a:t>
            </a:r>
            <a:endParaRPr kumimoji="1" lang="ja-JP" altLang="en-US" dirty="0"/>
          </a:p>
        </p:txBody>
      </p:sp>
      <p:sp>
        <p:nvSpPr>
          <p:cNvPr id="4" name="スライド番号プレースホルダ 3"/>
          <p:cNvSpPr>
            <a:spLocks noGrp="1"/>
          </p:cNvSpPr>
          <p:nvPr>
            <p:ph type="sldNum" sz="quarter" idx="12"/>
          </p:nvPr>
        </p:nvSpPr>
        <p:spPr/>
        <p:txBody>
          <a:bodyPr/>
          <a:lstStyle/>
          <a:p>
            <a:fld id="{BD5B278F-0C3F-4A34-883D-635B902FFA43}" type="slidenum">
              <a:rPr kumimoji="1" lang="ja-JP" altLang="en-US" smtClean="0"/>
              <a:pPr/>
              <a:t>17</a:t>
            </a:fld>
            <a:endParaRPr kumimoji="1" lang="ja-JP"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8686800" cy="785794"/>
          </a:xfrm>
        </p:spPr>
        <p:txBody>
          <a:bodyPr>
            <a:normAutofit/>
          </a:bodyPr>
          <a:lstStyle/>
          <a:p>
            <a:r>
              <a:rPr lang="en-US" altLang="ja-JP" dirty="0"/>
              <a:t>【</a:t>
            </a:r>
            <a:r>
              <a:rPr lang="ja-JP" altLang="en-US" dirty="0"/>
              <a:t>主な文献</a:t>
            </a:r>
            <a:r>
              <a:rPr lang="en-US" altLang="ja-JP" dirty="0"/>
              <a:t>】</a:t>
            </a:r>
            <a:endParaRPr kumimoji="1" lang="ja-JP" altLang="en-US" dirty="0"/>
          </a:p>
        </p:txBody>
      </p:sp>
      <p:sp>
        <p:nvSpPr>
          <p:cNvPr id="3" name="コンテンツ プレースホルダ 2"/>
          <p:cNvSpPr>
            <a:spLocks noGrp="1"/>
          </p:cNvSpPr>
          <p:nvPr>
            <p:ph idx="1"/>
          </p:nvPr>
        </p:nvSpPr>
        <p:spPr>
          <a:xfrm>
            <a:off x="0" y="785794"/>
            <a:ext cx="9144000" cy="6072206"/>
          </a:xfrm>
        </p:spPr>
        <p:txBody>
          <a:bodyPr>
            <a:normAutofit fontScale="85000" lnSpcReduction="20000"/>
          </a:bodyPr>
          <a:lstStyle/>
          <a:p>
            <a:r>
              <a:rPr lang="ja-JP" altLang="en-US" dirty="0"/>
              <a:t>◯井上孝代・伊藤武彦　</a:t>
            </a:r>
            <a:r>
              <a:rPr lang="en-US" dirty="0"/>
              <a:t>2009</a:t>
            </a:r>
            <a:r>
              <a:rPr lang="ja-JP" altLang="en-US" dirty="0"/>
              <a:t>　高校のステークホルダーがかかえるコンフリクトの構造：レパートリーグリッド法と</a:t>
            </a:r>
            <a:r>
              <a:rPr lang="en-US" dirty="0"/>
              <a:t>HITY</a:t>
            </a:r>
            <a:r>
              <a:rPr lang="ja-JP" altLang="en-US" dirty="0"/>
              <a:t>法による個人別態度構造</a:t>
            </a:r>
            <a:r>
              <a:rPr lang="ja-JP" altLang="en-US" dirty="0" smtClean="0"/>
              <a:t>分析</a:t>
            </a:r>
            <a:r>
              <a:rPr lang="ja-JP" altLang="en-US" dirty="0"/>
              <a:t>　心理学紀要（明治学院大学）</a:t>
            </a:r>
            <a:r>
              <a:rPr lang="en-US" dirty="0"/>
              <a:t>, 19, 21-33.</a:t>
            </a:r>
            <a:r>
              <a:rPr lang="ja-JP" altLang="en-US" dirty="0"/>
              <a:t>　</a:t>
            </a:r>
            <a:endParaRPr lang="en-US" altLang="ja-JP" dirty="0" smtClean="0"/>
          </a:p>
          <a:p>
            <a:r>
              <a:rPr lang="ja-JP" altLang="en-US" dirty="0" smtClean="0"/>
              <a:t>◯</a:t>
            </a:r>
            <a:r>
              <a:rPr lang="ja-JP" altLang="en-US" dirty="0"/>
              <a:t>井上孝代・いとうたけひこ・飯田敏晴　</a:t>
            </a:r>
            <a:r>
              <a:rPr lang="en-US" dirty="0"/>
              <a:t>2011</a:t>
            </a:r>
            <a:r>
              <a:rPr lang="ja-JP" altLang="en-US" dirty="0"/>
              <a:t>　高等学校のステークホルダーの葛藤対処方略スタイルと適応：教職員のバーンアウト傾向及び学校特性の認知との関連　　心理学紀要（明治学院大学）</a:t>
            </a:r>
            <a:r>
              <a:rPr lang="en-US" dirty="0"/>
              <a:t>, 21,</a:t>
            </a:r>
            <a:r>
              <a:rPr lang="ja-JP" altLang="en-US" dirty="0"/>
              <a:t>（印刷中）</a:t>
            </a:r>
            <a:r>
              <a:rPr lang="en-US" dirty="0"/>
              <a:t>.</a:t>
            </a:r>
            <a:r>
              <a:rPr lang="ja-JP" altLang="en-US" dirty="0"/>
              <a:t>　</a:t>
            </a:r>
            <a:endParaRPr lang="en-US" altLang="ja-JP" dirty="0" smtClean="0"/>
          </a:p>
          <a:p>
            <a:r>
              <a:rPr lang="ja-JP" altLang="en-US" dirty="0" smtClean="0"/>
              <a:t>◯</a:t>
            </a:r>
            <a:r>
              <a:rPr lang="ja-JP" altLang="en-US" dirty="0"/>
              <a:t>いとうたけひこ・水野修次郎・井上孝代</a:t>
            </a:r>
            <a:r>
              <a:rPr lang="en-US" dirty="0"/>
              <a:t> 2010 </a:t>
            </a:r>
            <a:r>
              <a:rPr lang="ja-JP" altLang="en-US" dirty="0"/>
              <a:t>紛争解決法としてのピア・メディエーション</a:t>
            </a:r>
            <a:r>
              <a:rPr lang="en-US" dirty="0"/>
              <a:t>: </a:t>
            </a:r>
            <a:r>
              <a:rPr lang="ja-JP" altLang="en-US" dirty="0"/>
              <a:t>関西</a:t>
            </a:r>
            <a:r>
              <a:rPr lang="en-US" dirty="0"/>
              <a:t>M</a:t>
            </a:r>
            <a:r>
              <a:rPr lang="ja-JP" altLang="en-US" dirty="0"/>
              <a:t>高校での取り組み　トランセンド研究</a:t>
            </a:r>
            <a:r>
              <a:rPr lang="en-US" dirty="0"/>
              <a:t>, 8(2), 70-75.</a:t>
            </a:r>
            <a:r>
              <a:rPr lang="ja-JP" altLang="en-US" dirty="0"/>
              <a:t>　</a:t>
            </a:r>
            <a:endParaRPr lang="en-US" altLang="ja-JP" dirty="0" smtClean="0"/>
          </a:p>
          <a:p>
            <a:r>
              <a:rPr lang="ja-JP" altLang="en-US" dirty="0" smtClean="0"/>
              <a:t>◯</a:t>
            </a:r>
            <a:r>
              <a:rPr lang="ja-JP" altLang="en-US" dirty="0"/>
              <a:t>いとうたけひこ・杉田明宏・井上孝代　</a:t>
            </a:r>
            <a:r>
              <a:rPr lang="en-US" dirty="0"/>
              <a:t>2010 </a:t>
            </a:r>
            <a:r>
              <a:rPr lang="ja-JP" altLang="en-US" dirty="0"/>
              <a:t>コンフリクト転換を重視した平和教育とその評価</a:t>
            </a:r>
            <a:r>
              <a:rPr lang="en-US" dirty="0"/>
              <a:t>:</a:t>
            </a:r>
            <a:r>
              <a:rPr lang="ja-JP" altLang="en-US" dirty="0"/>
              <a:t>ガルトゥング平和理論を主軸にした教員免許更新講習　トランセンド研究</a:t>
            </a:r>
            <a:r>
              <a:rPr lang="en-US" dirty="0"/>
              <a:t>, 8, 10-29.</a:t>
            </a:r>
            <a:r>
              <a:rPr lang="ja-JP" altLang="en-US" dirty="0"/>
              <a:t>　</a:t>
            </a:r>
            <a:endParaRPr lang="en-US" altLang="ja-JP" dirty="0" smtClean="0"/>
          </a:p>
          <a:p>
            <a:r>
              <a:rPr lang="ja-JP" altLang="en-US" dirty="0" smtClean="0"/>
              <a:t>◯</a:t>
            </a:r>
            <a:r>
              <a:rPr lang="ja-JP" altLang="en-US" dirty="0"/>
              <a:t>加藤 司</a:t>
            </a:r>
            <a:r>
              <a:rPr lang="en-US" dirty="0"/>
              <a:t> (2003) </a:t>
            </a:r>
            <a:r>
              <a:rPr lang="ja-JP" altLang="en-US" dirty="0"/>
              <a:t>大学生の対人葛藤対処方略スタイルとパーソナリティ</a:t>
            </a:r>
            <a:r>
              <a:rPr lang="en-US" dirty="0"/>
              <a:t>,</a:t>
            </a:r>
            <a:r>
              <a:rPr lang="ja-JP" altLang="en-US" dirty="0"/>
              <a:t>精神的健康との関連性について 社会心理学研究</a:t>
            </a:r>
            <a:r>
              <a:rPr lang="en-US" dirty="0"/>
              <a:t>, 18(2), 78-88.</a:t>
            </a:r>
            <a:endParaRPr lang="ja-JP" altLang="en-US" dirty="0"/>
          </a:p>
        </p:txBody>
      </p:sp>
      <p:sp>
        <p:nvSpPr>
          <p:cNvPr id="4" name="スライド番号プレースホルダ 3"/>
          <p:cNvSpPr>
            <a:spLocks noGrp="1"/>
          </p:cNvSpPr>
          <p:nvPr>
            <p:ph type="sldNum" sz="quarter" idx="12"/>
          </p:nvPr>
        </p:nvSpPr>
        <p:spPr/>
        <p:txBody>
          <a:bodyPr/>
          <a:lstStyle/>
          <a:p>
            <a:fld id="{BD5B278F-0C3F-4A34-883D-635B902FFA43}" type="slidenum">
              <a:rPr kumimoji="1" lang="ja-JP" altLang="en-US" smtClean="0"/>
              <a:pPr/>
              <a:t>18</a:t>
            </a:fld>
            <a:endParaRPr kumimoji="1" lang="ja-JP"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476672"/>
            <a:ext cx="9166521" cy="6143667"/>
          </a:xfrm>
        </p:spPr>
        <p:txBody>
          <a:bodyPr>
            <a:normAutofit fontScale="90000"/>
          </a:bodyPr>
          <a:lstStyle/>
          <a:p>
            <a:r>
              <a:rPr lang="ja-JP" altLang="en-US" sz="7300" dirty="0"/>
              <a:t>高等学校教職員の葛藤対処方略スタイルと適応</a:t>
            </a:r>
            <a:r>
              <a:rPr lang="ja-JP" altLang="en-US" sz="3600" dirty="0"/>
              <a:t/>
            </a:r>
            <a:br>
              <a:rPr lang="ja-JP" altLang="en-US" sz="3600" dirty="0"/>
            </a:br>
            <a:r>
              <a:rPr lang="ja-JP" altLang="en-US" sz="5300" dirty="0" smtClean="0"/>
              <a:t>教職員</a:t>
            </a:r>
            <a:r>
              <a:rPr lang="ja-JP" altLang="en-US" sz="5300" dirty="0"/>
              <a:t>のバーンアウト</a:t>
            </a:r>
            <a:r>
              <a:rPr lang="ja-JP" altLang="en-US" sz="5300" dirty="0" smtClean="0"/>
              <a:t>傾向及</a:t>
            </a:r>
            <a:r>
              <a:rPr lang="en-US" altLang="ja-JP" sz="5300" dirty="0" smtClean="0"/>
              <a:t/>
            </a:r>
            <a:br>
              <a:rPr lang="en-US" altLang="ja-JP" sz="5300" dirty="0" smtClean="0"/>
            </a:br>
            <a:r>
              <a:rPr lang="ja-JP" altLang="en-US" sz="5300" dirty="0" smtClean="0"/>
              <a:t>び</a:t>
            </a:r>
            <a:r>
              <a:rPr lang="ja-JP" altLang="en-US" sz="5300" dirty="0"/>
              <a:t>学校特性の認知との</a:t>
            </a:r>
            <a:r>
              <a:rPr lang="ja-JP" altLang="en-US" sz="5300" dirty="0" smtClean="0"/>
              <a:t>関連</a:t>
            </a:r>
            <a:r>
              <a:rPr lang="en-US" altLang="ja-JP" sz="5300" dirty="0" smtClean="0"/>
              <a:t/>
            </a:r>
            <a:br>
              <a:rPr lang="en-US" altLang="ja-JP" sz="5300" dirty="0" smtClean="0"/>
            </a:br>
            <a:r>
              <a:rPr lang="ja-JP" altLang="en-US" sz="3100" dirty="0" smtClean="0"/>
              <a:t> </a:t>
            </a:r>
            <a:r>
              <a:rPr lang="ja-JP" altLang="en-US" sz="3100" dirty="0"/>
              <a:t/>
            </a:r>
            <a:br>
              <a:rPr lang="ja-JP" altLang="en-US" sz="3100" dirty="0"/>
            </a:br>
            <a:r>
              <a:rPr lang="ja-JP" altLang="en-US" dirty="0"/>
              <a:t>○井上孝代</a:t>
            </a:r>
            <a:r>
              <a:rPr lang="en-US" baseline="30000" dirty="0"/>
              <a:t>1)</a:t>
            </a:r>
            <a:r>
              <a:rPr lang="ja-JP" altLang="en-US" dirty="0"/>
              <a:t>　</a:t>
            </a:r>
            <a:r>
              <a:rPr lang="ja-JP" altLang="en-US" dirty="0" smtClean="0"/>
              <a:t>いとう</a:t>
            </a:r>
            <a:r>
              <a:rPr lang="ja-JP" altLang="en-US" dirty="0"/>
              <a:t>たけひこ</a:t>
            </a:r>
            <a:r>
              <a:rPr lang="en-US" baseline="30000" dirty="0"/>
              <a:t>2)</a:t>
            </a:r>
            <a:r>
              <a:rPr lang="ja-JP" altLang="en-US" dirty="0"/>
              <a:t>　</a:t>
            </a:r>
            <a:r>
              <a:rPr lang="en-US" altLang="ja-JP" dirty="0" smtClean="0"/>
              <a:t/>
            </a:r>
            <a:br>
              <a:rPr lang="en-US" altLang="ja-JP" dirty="0" smtClean="0"/>
            </a:br>
            <a:r>
              <a:rPr lang="ja-JP" altLang="en-US" dirty="0" smtClean="0"/>
              <a:t>飯田</a:t>
            </a:r>
            <a:r>
              <a:rPr lang="ja-JP" altLang="en-US" dirty="0"/>
              <a:t>敏晴</a:t>
            </a:r>
            <a:r>
              <a:rPr lang="en-US" baseline="30000" dirty="0"/>
              <a:t>3)</a:t>
            </a:r>
            <a:r>
              <a:rPr lang="ja-JP" altLang="en-US" sz="3600" dirty="0"/>
              <a:t/>
            </a:r>
            <a:br>
              <a:rPr lang="ja-JP" altLang="en-US" sz="3600" dirty="0"/>
            </a:br>
            <a:r>
              <a:rPr lang="ja-JP" altLang="en-US" sz="2700" dirty="0"/>
              <a:t>（</a:t>
            </a:r>
            <a:r>
              <a:rPr lang="en-US" sz="2700" baseline="30000" dirty="0"/>
              <a:t>1)</a:t>
            </a:r>
            <a:r>
              <a:rPr lang="ja-JP" altLang="en-US" sz="2700" dirty="0"/>
              <a:t>明治学院大学心理学部　</a:t>
            </a:r>
            <a:r>
              <a:rPr lang="en-US" sz="2700" baseline="30000" dirty="0"/>
              <a:t>2)</a:t>
            </a:r>
            <a:r>
              <a:rPr lang="ja-JP" altLang="en-US" sz="2700" dirty="0"/>
              <a:t>和光大学現代人間学部　</a:t>
            </a:r>
            <a:r>
              <a:rPr lang="en-US" sz="2700" baseline="30000" dirty="0"/>
              <a:t>3)</a:t>
            </a:r>
            <a:r>
              <a:rPr lang="en-US" sz="2700" dirty="0"/>
              <a:t>(</a:t>
            </a:r>
            <a:r>
              <a:rPr lang="ja-JP" altLang="en-US" sz="2700" dirty="0"/>
              <a:t>財</a:t>
            </a:r>
            <a:r>
              <a:rPr lang="en-US" sz="2700" dirty="0"/>
              <a:t>)</a:t>
            </a:r>
            <a:r>
              <a:rPr lang="ja-JP" altLang="en-US" sz="2700" dirty="0"/>
              <a:t>エイズ予防財団リサーチレジデント　国立国際医療センター</a:t>
            </a:r>
            <a:r>
              <a:rPr lang="ja-JP" altLang="en-US" sz="2700" dirty="0" smtClean="0"/>
              <a:t>）</a:t>
            </a:r>
            <a:endParaRPr lang="ja-JP" altLang="en-US"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t>
            </a:r>
            <a:r>
              <a:rPr kumimoji="1" lang="ja-JP" altLang="en-US" dirty="0" smtClean="0"/>
              <a:t>問題</a:t>
            </a:r>
            <a:r>
              <a:rPr kumimoji="1" lang="en-US" altLang="ja-JP" dirty="0" smtClean="0"/>
              <a:t>】</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井上・伊藤（</a:t>
            </a:r>
            <a:r>
              <a:rPr lang="en-US" dirty="0" smtClean="0"/>
              <a:t>2009</a:t>
            </a:r>
            <a:r>
              <a:rPr lang="ja-JP" altLang="en-US" dirty="0" smtClean="0"/>
              <a:t>）などの研究で</a:t>
            </a:r>
            <a:r>
              <a:rPr lang="en-US" dirty="0" smtClean="0"/>
              <a:t>,</a:t>
            </a:r>
            <a:r>
              <a:rPr lang="ja-JP" altLang="en-US" dirty="0" smtClean="0"/>
              <a:t>教職員間の円滑なコミュニケーションの不足で</a:t>
            </a:r>
            <a:r>
              <a:rPr lang="en-US" dirty="0" smtClean="0"/>
              <a:t>,</a:t>
            </a:r>
            <a:r>
              <a:rPr lang="ja-JP" altLang="en-US" dirty="0" smtClean="0"/>
              <a:t>学校の日常場面ではなかなか意見を表明しないこと</a:t>
            </a:r>
            <a:r>
              <a:rPr lang="en-US" dirty="0" smtClean="0"/>
              <a:t>,</a:t>
            </a:r>
            <a:r>
              <a:rPr lang="ja-JP" altLang="en-US" dirty="0" smtClean="0"/>
              <a:t>相互の確認も出来ていないことが問題であることが示された。さらに</a:t>
            </a:r>
            <a:r>
              <a:rPr lang="en-US" dirty="0" smtClean="0"/>
              <a:t>,</a:t>
            </a:r>
            <a:r>
              <a:rPr lang="ja-JP" altLang="en-US" dirty="0" smtClean="0"/>
              <a:t>そのことが原因で対人関係の対立をひきおこしていること</a:t>
            </a:r>
            <a:r>
              <a:rPr lang="en-US" dirty="0" smtClean="0"/>
              <a:t>,</a:t>
            </a:r>
            <a:r>
              <a:rPr lang="ja-JP" altLang="en-US" dirty="0" smtClean="0"/>
              <a:t>および教師と学校内の職務役割の遂行というコンフリクト（葛藤）を抱えていることが浮き彫りとなった。</a:t>
            </a:r>
            <a:endParaRPr kumimoji="1" lang="ja-JP" altLang="en-US" dirty="0"/>
          </a:p>
        </p:txBody>
      </p:sp>
      <p:sp>
        <p:nvSpPr>
          <p:cNvPr id="4" name="スライド番号プレースホルダ 3"/>
          <p:cNvSpPr>
            <a:spLocks noGrp="1"/>
          </p:cNvSpPr>
          <p:nvPr>
            <p:ph type="sldNum" sz="quarter" idx="12"/>
          </p:nvPr>
        </p:nvSpPr>
        <p:spPr/>
        <p:txBody>
          <a:bodyPr/>
          <a:lstStyle/>
          <a:p>
            <a:fld id="{BD5B278F-0C3F-4A34-883D-635B902FFA43}" type="slidenum">
              <a:rPr kumimoji="1" lang="ja-JP" altLang="en-US" smtClean="0"/>
              <a:pPr/>
              <a:t>3</a:t>
            </a:fld>
            <a:endParaRPr kumimoji="1" lang="ja-JP"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a:t>
            </a:r>
            <a:r>
              <a:rPr lang="ja-JP" altLang="en-US" dirty="0" smtClean="0"/>
              <a:t>目的</a:t>
            </a:r>
            <a:r>
              <a:rPr lang="en-US" altLang="ja-JP" dirty="0"/>
              <a:t>】</a:t>
            </a:r>
            <a:endParaRPr kumimoji="1" lang="ja-JP" altLang="en-US" dirty="0"/>
          </a:p>
        </p:txBody>
      </p:sp>
      <p:sp>
        <p:nvSpPr>
          <p:cNvPr id="3" name="コンテンツ プレースホルダ 2"/>
          <p:cNvSpPr>
            <a:spLocks noGrp="1"/>
          </p:cNvSpPr>
          <p:nvPr>
            <p:ph idx="1"/>
          </p:nvPr>
        </p:nvSpPr>
        <p:spPr/>
        <p:txBody>
          <a:bodyPr>
            <a:normAutofit/>
          </a:bodyPr>
          <a:lstStyle/>
          <a:p>
            <a:r>
              <a:rPr lang="ja-JP" altLang="en-US" dirty="0" smtClean="0"/>
              <a:t>本研究</a:t>
            </a:r>
            <a:r>
              <a:rPr lang="ja-JP" altLang="en-US" dirty="0"/>
              <a:t>では，高校教師を含め高校の教職員の葛藤対処方略スタイルと，適応の指標として（１）バーンアウトと，（２）組織特性の認知との関係を明らかにする。組織特性の認知は，同僚との人間関係がバーンアウトを防止するという指摘</a:t>
            </a:r>
            <a:r>
              <a:rPr lang="en-US" dirty="0"/>
              <a:t>(</a:t>
            </a:r>
            <a:r>
              <a:rPr lang="ja-JP" altLang="en-US" dirty="0"/>
              <a:t>伊藤</a:t>
            </a:r>
            <a:r>
              <a:rPr lang="en-US" dirty="0"/>
              <a:t>, 2000) </a:t>
            </a:r>
            <a:r>
              <a:rPr lang="ja-JP" altLang="en-US" dirty="0"/>
              <a:t>に基づき採用した適応指標の尺度である。</a:t>
            </a:r>
            <a:endParaRPr kumimoji="1" lang="ja-JP" altLang="en-US" dirty="0"/>
          </a:p>
        </p:txBody>
      </p:sp>
      <p:sp>
        <p:nvSpPr>
          <p:cNvPr id="4" name="スライド番号プレースホルダ 3"/>
          <p:cNvSpPr>
            <a:spLocks noGrp="1"/>
          </p:cNvSpPr>
          <p:nvPr>
            <p:ph type="sldNum" sz="quarter" idx="12"/>
          </p:nvPr>
        </p:nvSpPr>
        <p:spPr/>
        <p:txBody>
          <a:bodyPr/>
          <a:lstStyle/>
          <a:p>
            <a:fld id="{BD5B278F-0C3F-4A34-883D-635B902FFA43}" type="slidenum">
              <a:rPr kumimoji="1" lang="ja-JP" altLang="en-US" smtClean="0"/>
              <a:pPr/>
              <a:t>4</a:t>
            </a:fld>
            <a:endParaRPr kumimoji="1" lang="ja-JP"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a:t>
            </a:r>
            <a:r>
              <a:rPr lang="ja-JP" altLang="en-US" dirty="0" smtClean="0"/>
              <a:t>方法</a:t>
            </a:r>
            <a:r>
              <a:rPr lang="en-US" altLang="ja-JP" dirty="0" smtClean="0"/>
              <a:t>】</a:t>
            </a:r>
            <a:r>
              <a:rPr lang="ja-JP" altLang="en-US" dirty="0" smtClean="0"/>
              <a:t>①</a:t>
            </a:r>
            <a:r>
              <a:rPr lang="ja-JP" altLang="en-US" b="1" dirty="0" smtClean="0"/>
              <a:t>手続き</a:t>
            </a:r>
            <a:endParaRPr kumimoji="1" lang="ja-JP" altLang="en-US" dirty="0"/>
          </a:p>
        </p:txBody>
      </p:sp>
      <p:sp>
        <p:nvSpPr>
          <p:cNvPr id="3" name="コンテンツ プレースホルダ 2"/>
          <p:cNvSpPr>
            <a:spLocks noGrp="1"/>
          </p:cNvSpPr>
          <p:nvPr>
            <p:ph idx="1"/>
          </p:nvPr>
        </p:nvSpPr>
        <p:spPr/>
        <p:txBody>
          <a:bodyPr>
            <a:normAutofit fontScale="85000" lnSpcReduction="20000"/>
          </a:bodyPr>
          <a:lstStyle/>
          <a:p>
            <a:r>
              <a:rPr lang="en-US" dirty="0" smtClean="0"/>
              <a:t>2010</a:t>
            </a:r>
            <a:r>
              <a:rPr lang="ja-JP" altLang="en-US" dirty="0"/>
              <a:t>年</a:t>
            </a:r>
            <a:r>
              <a:rPr lang="en-US" dirty="0"/>
              <a:t>3</a:t>
            </a:r>
            <a:r>
              <a:rPr lang="ja-JP" altLang="en-US" dirty="0"/>
              <a:t>月末時点での首都圏内の全高等学校を対象として，行政区分</a:t>
            </a:r>
            <a:r>
              <a:rPr lang="en-US" dirty="0"/>
              <a:t>(</a:t>
            </a:r>
            <a:r>
              <a:rPr lang="ja-JP" altLang="en-US" dirty="0"/>
              <a:t>関東</a:t>
            </a:r>
            <a:r>
              <a:rPr lang="en-US" dirty="0"/>
              <a:t>1</a:t>
            </a:r>
            <a:r>
              <a:rPr lang="ja-JP" altLang="en-US" dirty="0"/>
              <a:t>都</a:t>
            </a:r>
            <a:r>
              <a:rPr lang="en-US" dirty="0"/>
              <a:t>6</a:t>
            </a:r>
            <a:r>
              <a:rPr lang="ja-JP" altLang="en-US" dirty="0"/>
              <a:t>県</a:t>
            </a:r>
            <a:r>
              <a:rPr lang="en-US" dirty="0"/>
              <a:t>)</a:t>
            </a:r>
            <a:r>
              <a:rPr lang="ja-JP" altLang="en-US" dirty="0" err="1"/>
              <a:t>，</a:t>
            </a:r>
            <a:r>
              <a:rPr lang="ja-JP" altLang="en-US" dirty="0"/>
              <a:t>設立主体</a:t>
            </a:r>
            <a:r>
              <a:rPr lang="en-US" dirty="0"/>
              <a:t>(</a:t>
            </a:r>
            <a:r>
              <a:rPr lang="ja-JP" altLang="en-US" dirty="0"/>
              <a:t>公私立</a:t>
            </a:r>
            <a:r>
              <a:rPr lang="en-US" dirty="0"/>
              <a:t>)</a:t>
            </a:r>
            <a:r>
              <a:rPr lang="ja-JP" altLang="en-US" dirty="0"/>
              <a:t>の層別にリストを作成した。乱数を用いて，</a:t>
            </a:r>
            <a:r>
              <a:rPr lang="en-US" dirty="0"/>
              <a:t>500</a:t>
            </a:r>
            <a:r>
              <a:rPr lang="ja-JP" altLang="en-US" dirty="0"/>
              <a:t>校を無作為に抽出後，各校の校長宛に，調査票</a:t>
            </a:r>
            <a:r>
              <a:rPr lang="en-US" dirty="0"/>
              <a:t>1</a:t>
            </a:r>
            <a:r>
              <a:rPr lang="ja-JP" altLang="en-US" dirty="0"/>
              <a:t>部を同封し調査協力依頼状を送付した。調査協力の得られた</a:t>
            </a:r>
            <a:r>
              <a:rPr lang="en-US" dirty="0"/>
              <a:t>45</a:t>
            </a:r>
            <a:r>
              <a:rPr lang="ja-JP" altLang="en-US" dirty="0"/>
              <a:t>校に質問紙を一括して郵送し，調査対象者に配布してもらった</a:t>
            </a:r>
            <a:r>
              <a:rPr lang="ja-JP" altLang="en-US" dirty="0" smtClean="0"/>
              <a:t>。</a:t>
            </a:r>
            <a:endParaRPr lang="en-US" altLang="ja-JP" dirty="0" smtClean="0"/>
          </a:p>
          <a:p>
            <a:r>
              <a:rPr lang="ja-JP" altLang="en-US" dirty="0" smtClean="0"/>
              <a:t>調査票</a:t>
            </a:r>
            <a:r>
              <a:rPr lang="ja-JP" altLang="en-US" dirty="0"/>
              <a:t>は，郵送にて</a:t>
            </a:r>
            <a:r>
              <a:rPr lang="en-US" dirty="0"/>
              <a:t>455</a:t>
            </a:r>
            <a:r>
              <a:rPr lang="ja-JP" altLang="en-US" dirty="0"/>
              <a:t>名分の質問紙を回収した。性別は，男</a:t>
            </a:r>
            <a:r>
              <a:rPr lang="en-US" dirty="0"/>
              <a:t>306</a:t>
            </a:r>
            <a:r>
              <a:rPr lang="ja-JP" altLang="en-US" dirty="0"/>
              <a:t>名，女</a:t>
            </a:r>
            <a:r>
              <a:rPr lang="en-US" dirty="0"/>
              <a:t>132</a:t>
            </a:r>
            <a:r>
              <a:rPr lang="ja-JP" altLang="en-US" dirty="0"/>
              <a:t>名，不明</a:t>
            </a:r>
            <a:r>
              <a:rPr lang="en-US" dirty="0"/>
              <a:t>17</a:t>
            </a:r>
            <a:r>
              <a:rPr lang="ja-JP" altLang="en-US" dirty="0"/>
              <a:t>名。年齢は，</a:t>
            </a:r>
            <a:r>
              <a:rPr lang="en-US" dirty="0"/>
              <a:t>20</a:t>
            </a:r>
            <a:r>
              <a:rPr lang="ja-JP" altLang="en-US" dirty="0"/>
              <a:t>歳代</a:t>
            </a:r>
            <a:r>
              <a:rPr lang="en-US" dirty="0"/>
              <a:t>34</a:t>
            </a:r>
            <a:r>
              <a:rPr lang="ja-JP" altLang="en-US" dirty="0"/>
              <a:t>名，</a:t>
            </a:r>
            <a:r>
              <a:rPr lang="en-US" dirty="0"/>
              <a:t>30</a:t>
            </a:r>
            <a:r>
              <a:rPr lang="ja-JP" altLang="en-US" dirty="0"/>
              <a:t>歳代</a:t>
            </a:r>
            <a:r>
              <a:rPr lang="en-US" dirty="0"/>
              <a:t>107</a:t>
            </a:r>
            <a:r>
              <a:rPr lang="ja-JP" altLang="en-US" dirty="0"/>
              <a:t>名，</a:t>
            </a:r>
            <a:r>
              <a:rPr lang="en-US" dirty="0"/>
              <a:t>40</a:t>
            </a:r>
            <a:r>
              <a:rPr lang="ja-JP" altLang="en-US" dirty="0"/>
              <a:t>歳代</a:t>
            </a:r>
            <a:r>
              <a:rPr lang="en-US" dirty="0"/>
              <a:t>172</a:t>
            </a:r>
            <a:r>
              <a:rPr lang="ja-JP" altLang="en-US" dirty="0"/>
              <a:t>名，</a:t>
            </a:r>
            <a:r>
              <a:rPr lang="en-US" dirty="0"/>
              <a:t>50</a:t>
            </a:r>
            <a:r>
              <a:rPr lang="ja-JP" altLang="en-US" dirty="0"/>
              <a:t>歳代</a:t>
            </a:r>
            <a:r>
              <a:rPr lang="en-US" dirty="0"/>
              <a:t>124</a:t>
            </a:r>
            <a:r>
              <a:rPr lang="ja-JP" altLang="en-US" dirty="0"/>
              <a:t>名，</a:t>
            </a:r>
            <a:r>
              <a:rPr lang="en-US" dirty="0"/>
              <a:t>60</a:t>
            </a:r>
            <a:r>
              <a:rPr lang="ja-JP" altLang="en-US" dirty="0"/>
              <a:t>歳代</a:t>
            </a:r>
            <a:r>
              <a:rPr lang="en-US" dirty="0"/>
              <a:t>9</a:t>
            </a:r>
            <a:r>
              <a:rPr lang="ja-JP" altLang="en-US" dirty="0"/>
              <a:t>名，不明</a:t>
            </a:r>
            <a:r>
              <a:rPr lang="en-US" dirty="0"/>
              <a:t>9</a:t>
            </a:r>
            <a:r>
              <a:rPr lang="ja-JP" altLang="en-US" dirty="0"/>
              <a:t>名であった。職種は，教諭</a:t>
            </a:r>
            <a:r>
              <a:rPr lang="en-US" dirty="0"/>
              <a:t>383</a:t>
            </a:r>
            <a:r>
              <a:rPr lang="ja-JP" altLang="en-US" dirty="0"/>
              <a:t>名，養護教諭</a:t>
            </a:r>
            <a:r>
              <a:rPr lang="en-US" dirty="0"/>
              <a:t>17</a:t>
            </a:r>
            <a:r>
              <a:rPr lang="ja-JP" altLang="en-US" dirty="0"/>
              <a:t>名，管理職</a:t>
            </a:r>
            <a:r>
              <a:rPr lang="en-US" dirty="0"/>
              <a:t>22</a:t>
            </a:r>
            <a:r>
              <a:rPr lang="ja-JP" altLang="en-US" dirty="0"/>
              <a:t>名，その他</a:t>
            </a:r>
            <a:r>
              <a:rPr lang="en-US" dirty="0"/>
              <a:t>23</a:t>
            </a:r>
            <a:r>
              <a:rPr lang="ja-JP" altLang="en-US" dirty="0"/>
              <a:t>名</a:t>
            </a:r>
            <a:r>
              <a:rPr lang="en-US" dirty="0"/>
              <a:t>,</a:t>
            </a:r>
            <a:r>
              <a:rPr lang="ja-JP" altLang="en-US" dirty="0"/>
              <a:t>不明</a:t>
            </a:r>
            <a:r>
              <a:rPr lang="en-US" dirty="0"/>
              <a:t>10</a:t>
            </a:r>
            <a:r>
              <a:rPr lang="ja-JP" altLang="en-US" dirty="0"/>
              <a:t>名であった。</a:t>
            </a:r>
          </a:p>
          <a:p>
            <a:endParaRPr kumimoji="1" lang="ja-JP" altLang="en-US" dirty="0"/>
          </a:p>
        </p:txBody>
      </p:sp>
      <p:sp>
        <p:nvSpPr>
          <p:cNvPr id="4" name="スライド番号プレースホルダ 3"/>
          <p:cNvSpPr>
            <a:spLocks noGrp="1"/>
          </p:cNvSpPr>
          <p:nvPr>
            <p:ph type="sldNum" sz="quarter" idx="12"/>
          </p:nvPr>
        </p:nvSpPr>
        <p:spPr/>
        <p:txBody>
          <a:bodyPr/>
          <a:lstStyle/>
          <a:p>
            <a:fld id="{BD5B278F-0C3F-4A34-883D-635B902FFA43}" type="slidenum">
              <a:rPr kumimoji="1" lang="ja-JP" altLang="en-US" smtClean="0"/>
              <a:pPr/>
              <a:t>5</a:t>
            </a:fld>
            <a:endParaRPr kumimoji="1" lang="ja-JP"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8686800" cy="571480"/>
          </a:xfrm>
        </p:spPr>
        <p:txBody>
          <a:bodyPr>
            <a:normAutofit fontScale="90000"/>
          </a:bodyPr>
          <a:lstStyle/>
          <a:p>
            <a:r>
              <a:rPr lang="en-US" altLang="ja-JP" b="1" dirty="0" smtClean="0"/>
              <a:t>【</a:t>
            </a:r>
            <a:r>
              <a:rPr lang="ja-JP" altLang="en-US" b="1" dirty="0" smtClean="0"/>
              <a:t>方法</a:t>
            </a:r>
            <a:r>
              <a:rPr lang="en-US" altLang="ja-JP" b="1" dirty="0" smtClean="0"/>
              <a:t>】</a:t>
            </a:r>
            <a:r>
              <a:rPr lang="ja-JP" altLang="en-US" b="1" dirty="0" smtClean="0"/>
              <a:t>②調査</a:t>
            </a:r>
            <a:r>
              <a:rPr lang="ja-JP" altLang="en-US" b="1" dirty="0"/>
              <a:t>内容</a:t>
            </a:r>
            <a:endParaRPr kumimoji="1" lang="ja-JP" altLang="en-US" dirty="0"/>
          </a:p>
        </p:txBody>
      </p:sp>
      <p:sp>
        <p:nvSpPr>
          <p:cNvPr id="3" name="コンテンツ プレースホルダ 2"/>
          <p:cNvSpPr>
            <a:spLocks noGrp="1"/>
          </p:cNvSpPr>
          <p:nvPr>
            <p:ph idx="1"/>
          </p:nvPr>
        </p:nvSpPr>
        <p:spPr>
          <a:xfrm>
            <a:off x="0" y="642918"/>
            <a:ext cx="9144000" cy="6215082"/>
          </a:xfrm>
        </p:spPr>
        <p:txBody>
          <a:bodyPr>
            <a:normAutofit fontScale="70000" lnSpcReduction="20000"/>
          </a:bodyPr>
          <a:lstStyle/>
          <a:p>
            <a:r>
              <a:rPr lang="en-US" b="1" dirty="0"/>
              <a:t>(1)</a:t>
            </a:r>
            <a:r>
              <a:rPr lang="ja-JP" altLang="en-US" b="1" dirty="0"/>
              <a:t>バーンアウト尺度</a:t>
            </a:r>
            <a:r>
              <a:rPr lang="en-US" dirty="0"/>
              <a:t>(</a:t>
            </a:r>
            <a:r>
              <a:rPr lang="ja-JP" altLang="en-US" dirty="0"/>
              <a:t>伊藤</a:t>
            </a:r>
            <a:r>
              <a:rPr lang="en-US" dirty="0"/>
              <a:t>, 2000)</a:t>
            </a:r>
            <a:r>
              <a:rPr lang="ja-JP" altLang="en-US" dirty="0"/>
              <a:t>：田尾・久保</a:t>
            </a:r>
            <a:r>
              <a:rPr lang="en-US" dirty="0"/>
              <a:t>(1996)</a:t>
            </a:r>
            <a:r>
              <a:rPr lang="ja-JP" altLang="en-US" dirty="0"/>
              <a:t>が看護師のバーンアウト傾向を測定するために翻訳した</a:t>
            </a:r>
            <a:r>
              <a:rPr lang="en-US" dirty="0" err="1"/>
              <a:t>Malach</a:t>
            </a:r>
            <a:r>
              <a:rPr lang="en-US" dirty="0"/>
              <a:t> &amp; </a:t>
            </a:r>
            <a:r>
              <a:rPr lang="en-US" dirty="0" err="1"/>
              <a:t>Jacson</a:t>
            </a:r>
            <a:r>
              <a:rPr lang="en-US" dirty="0"/>
              <a:t>(1981)</a:t>
            </a:r>
            <a:r>
              <a:rPr lang="ja-JP" altLang="en-US" dirty="0"/>
              <a:t>の尺度を，伊藤</a:t>
            </a:r>
            <a:r>
              <a:rPr lang="en-US" dirty="0"/>
              <a:t>(2000)</a:t>
            </a:r>
            <a:r>
              <a:rPr lang="ja-JP" altLang="en-US" dirty="0"/>
              <a:t>が中学教師用に修正したものを用いた。教示文は「最近</a:t>
            </a:r>
            <a:r>
              <a:rPr lang="en-US" dirty="0"/>
              <a:t>6</a:t>
            </a:r>
            <a:r>
              <a:rPr lang="ja-JP" altLang="en-US" dirty="0"/>
              <a:t>カ月の間に，次のようなことをどの程度経験しましたか？どれかの数字に○をつけてください」に対して，「いつもある</a:t>
            </a:r>
            <a:r>
              <a:rPr lang="en-US" dirty="0"/>
              <a:t>(5</a:t>
            </a:r>
            <a:r>
              <a:rPr lang="ja-JP" altLang="en-US" dirty="0"/>
              <a:t>点</a:t>
            </a:r>
            <a:r>
              <a:rPr lang="en-US" dirty="0"/>
              <a:t>)</a:t>
            </a:r>
            <a:r>
              <a:rPr lang="ja-JP" altLang="en-US" dirty="0"/>
              <a:t>」，「しばしばある</a:t>
            </a:r>
            <a:r>
              <a:rPr lang="en-US" dirty="0"/>
              <a:t>(4</a:t>
            </a:r>
            <a:r>
              <a:rPr lang="ja-JP" altLang="en-US" dirty="0"/>
              <a:t>点</a:t>
            </a:r>
            <a:r>
              <a:rPr lang="en-US" dirty="0"/>
              <a:t>)</a:t>
            </a:r>
            <a:r>
              <a:rPr lang="ja-JP" altLang="en-US" dirty="0"/>
              <a:t>」，「時々ある</a:t>
            </a:r>
            <a:r>
              <a:rPr lang="en-US" dirty="0"/>
              <a:t>(3</a:t>
            </a:r>
            <a:r>
              <a:rPr lang="ja-JP" altLang="en-US" dirty="0"/>
              <a:t>点</a:t>
            </a:r>
            <a:r>
              <a:rPr lang="en-US" dirty="0"/>
              <a:t>)</a:t>
            </a:r>
            <a:r>
              <a:rPr lang="ja-JP" altLang="en-US" dirty="0"/>
              <a:t>」，「まれにある</a:t>
            </a:r>
            <a:r>
              <a:rPr lang="en-US" dirty="0"/>
              <a:t>(2</a:t>
            </a:r>
            <a:r>
              <a:rPr lang="ja-JP" altLang="en-US" dirty="0"/>
              <a:t>点</a:t>
            </a:r>
            <a:r>
              <a:rPr lang="en-US" dirty="0"/>
              <a:t>)</a:t>
            </a:r>
            <a:r>
              <a:rPr lang="ja-JP" altLang="en-US" dirty="0"/>
              <a:t>」，「ない</a:t>
            </a:r>
            <a:r>
              <a:rPr lang="en-US" dirty="0"/>
              <a:t>(1</a:t>
            </a:r>
            <a:r>
              <a:rPr lang="ja-JP" altLang="en-US" dirty="0"/>
              <a:t>点</a:t>
            </a:r>
            <a:r>
              <a:rPr lang="en-US" dirty="0"/>
              <a:t>)</a:t>
            </a:r>
            <a:r>
              <a:rPr lang="ja-JP" altLang="en-US" dirty="0"/>
              <a:t>」で尋ねた</a:t>
            </a:r>
            <a:r>
              <a:rPr lang="ja-JP" altLang="en-US" dirty="0" smtClean="0"/>
              <a:t>。</a:t>
            </a:r>
            <a:endParaRPr lang="en-US" altLang="ja-JP" dirty="0" smtClean="0"/>
          </a:p>
          <a:p>
            <a:r>
              <a:rPr lang="en-US" b="1" dirty="0" smtClean="0"/>
              <a:t>(</a:t>
            </a:r>
            <a:r>
              <a:rPr lang="en-US" b="1" dirty="0"/>
              <a:t>2)</a:t>
            </a:r>
            <a:r>
              <a:rPr lang="ja-JP" altLang="en-US" b="1" dirty="0"/>
              <a:t>組織特性に関する質問紙</a:t>
            </a:r>
            <a:r>
              <a:rPr lang="en-US" dirty="0"/>
              <a:t>(</a:t>
            </a:r>
            <a:r>
              <a:rPr lang="ja-JP" altLang="en-US" dirty="0"/>
              <a:t>瀬戸</a:t>
            </a:r>
            <a:r>
              <a:rPr lang="en-US" dirty="0"/>
              <a:t>, 2000)</a:t>
            </a:r>
            <a:r>
              <a:rPr lang="ja-JP" altLang="en-US" dirty="0"/>
              <a:t>：</a:t>
            </a:r>
            <a:r>
              <a:rPr lang="en-US" dirty="0"/>
              <a:t>54</a:t>
            </a:r>
            <a:r>
              <a:rPr lang="ja-JP" altLang="en-US" dirty="0"/>
              <a:t>名の高校教師から収集した自由記述文と先行研究</a:t>
            </a:r>
            <a:r>
              <a:rPr lang="en-US" dirty="0"/>
              <a:t>(</a:t>
            </a:r>
            <a:r>
              <a:rPr lang="ja-JP" altLang="en-US" dirty="0"/>
              <a:t>中留</a:t>
            </a:r>
            <a:r>
              <a:rPr lang="en-US" dirty="0"/>
              <a:t>, 1994; </a:t>
            </a:r>
            <a:r>
              <a:rPr lang="ja-JP" altLang="en-US" dirty="0"/>
              <a:t>油布</a:t>
            </a:r>
            <a:r>
              <a:rPr lang="en-US" dirty="0"/>
              <a:t>, 1990)</a:t>
            </a:r>
            <a:r>
              <a:rPr lang="ja-JP" altLang="en-US" dirty="0"/>
              <a:t>を元に原案を作成し，高校教師</a:t>
            </a:r>
            <a:r>
              <a:rPr lang="en-US" dirty="0"/>
              <a:t>166</a:t>
            </a:r>
            <a:r>
              <a:rPr lang="ja-JP" altLang="en-US" dirty="0"/>
              <a:t>名を対象とした調査により見出された，学習充実</a:t>
            </a:r>
            <a:r>
              <a:rPr lang="en-US" dirty="0"/>
              <a:t>(4</a:t>
            </a:r>
            <a:r>
              <a:rPr lang="ja-JP" altLang="en-US" dirty="0"/>
              <a:t>項目</a:t>
            </a:r>
            <a:r>
              <a:rPr lang="en-US" dirty="0"/>
              <a:t>)</a:t>
            </a:r>
            <a:r>
              <a:rPr lang="ja-JP" altLang="en-US" dirty="0" err="1"/>
              <a:t>，</a:t>
            </a:r>
            <a:r>
              <a:rPr lang="ja-JP" altLang="en-US" dirty="0"/>
              <a:t>協働性</a:t>
            </a:r>
            <a:r>
              <a:rPr lang="en-US" dirty="0"/>
              <a:t>(4</a:t>
            </a:r>
            <a:r>
              <a:rPr lang="ja-JP" altLang="en-US" dirty="0"/>
              <a:t>項目</a:t>
            </a:r>
            <a:r>
              <a:rPr lang="en-US" dirty="0"/>
              <a:t>)</a:t>
            </a:r>
            <a:r>
              <a:rPr lang="ja-JP" altLang="en-US" dirty="0" err="1"/>
              <a:t>，</a:t>
            </a:r>
            <a:r>
              <a:rPr lang="ja-JP" altLang="en-US" dirty="0"/>
              <a:t>職務満足</a:t>
            </a:r>
            <a:r>
              <a:rPr lang="en-US" dirty="0"/>
              <a:t>(3</a:t>
            </a:r>
            <a:r>
              <a:rPr lang="ja-JP" altLang="en-US" dirty="0"/>
              <a:t>項目</a:t>
            </a:r>
            <a:r>
              <a:rPr lang="en-US" dirty="0"/>
              <a:t>)</a:t>
            </a:r>
            <a:r>
              <a:rPr lang="ja-JP" altLang="en-US" dirty="0"/>
              <a:t>の</a:t>
            </a:r>
            <a:r>
              <a:rPr lang="en-US" dirty="0"/>
              <a:t>3</a:t>
            </a:r>
            <a:r>
              <a:rPr lang="ja-JP" altLang="en-US" dirty="0"/>
              <a:t>因子</a:t>
            </a:r>
            <a:r>
              <a:rPr lang="en-US" dirty="0"/>
              <a:t>11</a:t>
            </a:r>
            <a:r>
              <a:rPr lang="ja-JP" altLang="en-US" dirty="0"/>
              <a:t>項目から構成される質問紙。教示文は「あなたは，ご自分の学校をどんな学校だと思いますか。どれかの数字に○をつけてください。」に対して，「とても当てはまる</a:t>
            </a:r>
            <a:r>
              <a:rPr lang="en-US" dirty="0"/>
              <a:t>(5</a:t>
            </a:r>
            <a:r>
              <a:rPr lang="ja-JP" altLang="en-US" dirty="0"/>
              <a:t>点</a:t>
            </a:r>
            <a:r>
              <a:rPr lang="en-US" dirty="0"/>
              <a:t>)</a:t>
            </a:r>
            <a:r>
              <a:rPr lang="ja-JP" altLang="en-US" dirty="0"/>
              <a:t>」，「少し当てはまる</a:t>
            </a:r>
            <a:r>
              <a:rPr lang="en-US" dirty="0"/>
              <a:t>(4</a:t>
            </a:r>
            <a:r>
              <a:rPr lang="ja-JP" altLang="en-US" dirty="0"/>
              <a:t>点</a:t>
            </a:r>
            <a:r>
              <a:rPr lang="en-US" dirty="0"/>
              <a:t>)</a:t>
            </a:r>
            <a:r>
              <a:rPr lang="ja-JP" altLang="en-US" dirty="0"/>
              <a:t>」，「どちらともいえない</a:t>
            </a:r>
            <a:r>
              <a:rPr lang="en-US" dirty="0"/>
              <a:t>(3</a:t>
            </a:r>
            <a:r>
              <a:rPr lang="ja-JP" altLang="en-US" dirty="0"/>
              <a:t>点</a:t>
            </a:r>
            <a:r>
              <a:rPr lang="en-US" dirty="0"/>
              <a:t>)</a:t>
            </a:r>
            <a:r>
              <a:rPr lang="ja-JP" altLang="en-US" dirty="0"/>
              <a:t>」，「あまり当てはまらない</a:t>
            </a:r>
            <a:r>
              <a:rPr lang="en-US" dirty="0"/>
              <a:t>(2</a:t>
            </a:r>
            <a:r>
              <a:rPr lang="ja-JP" altLang="en-US" dirty="0"/>
              <a:t>点</a:t>
            </a:r>
            <a:r>
              <a:rPr lang="en-US" dirty="0"/>
              <a:t>)</a:t>
            </a:r>
            <a:r>
              <a:rPr lang="ja-JP" altLang="en-US" dirty="0"/>
              <a:t>」，「まったく当てはまらない</a:t>
            </a:r>
            <a:r>
              <a:rPr lang="en-US" dirty="0"/>
              <a:t>(1</a:t>
            </a:r>
            <a:r>
              <a:rPr lang="ja-JP" altLang="en-US" dirty="0"/>
              <a:t>点</a:t>
            </a:r>
            <a:r>
              <a:rPr lang="en-US" dirty="0"/>
              <a:t>)</a:t>
            </a:r>
            <a:r>
              <a:rPr lang="ja-JP" altLang="en-US" dirty="0"/>
              <a:t>」で尋ねた</a:t>
            </a:r>
            <a:r>
              <a:rPr lang="ja-JP" altLang="en-US" dirty="0" smtClean="0"/>
              <a:t>。</a:t>
            </a:r>
            <a:endParaRPr lang="en-US" altLang="ja-JP" dirty="0" smtClean="0"/>
          </a:p>
          <a:p>
            <a:r>
              <a:rPr lang="en-US" b="1" dirty="0" smtClean="0"/>
              <a:t>(</a:t>
            </a:r>
            <a:r>
              <a:rPr lang="en-US" b="1" dirty="0"/>
              <a:t>3)</a:t>
            </a:r>
            <a:r>
              <a:rPr lang="ja-JP" altLang="en-US" b="1" dirty="0"/>
              <a:t>葛藤対処スタイル尺度</a:t>
            </a:r>
            <a:r>
              <a:rPr lang="en-US" dirty="0"/>
              <a:t>(</a:t>
            </a:r>
            <a:r>
              <a:rPr lang="ja-JP" altLang="en-US" dirty="0"/>
              <a:t>村山・藤本・大坊</a:t>
            </a:r>
            <a:r>
              <a:rPr lang="en-US" dirty="0"/>
              <a:t>, 2005)</a:t>
            </a:r>
            <a:r>
              <a:rPr lang="ja-JP" altLang="en-US" dirty="0"/>
              <a:t>：</a:t>
            </a:r>
            <a:r>
              <a:rPr lang="en-US" dirty="0"/>
              <a:t>2</a:t>
            </a:r>
            <a:r>
              <a:rPr lang="ja-JP" altLang="en-US" dirty="0"/>
              <a:t>回の予備調査を経て尺度の原案を作成し，大学生</a:t>
            </a:r>
            <a:r>
              <a:rPr lang="en-US" dirty="0"/>
              <a:t>233</a:t>
            </a:r>
            <a:r>
              <a:rPr lang="ja-JP" altLang="en-US" dirty="0"/>
              <a:t>名を対象とした調査により見出された，自己志向対処</a:t>
            </a:r>
            <a:r>
              <a:rPr lang="en-US" dirty="0"/>
              <a:t>(7</a:t>
            </a:r>
            <a:r>
              <a:rPr lang="ja-JP" altLang="en-US" dirty="0"/>
              <a:t>項目</a:t>
            </a:r>
            <a:r>
              <a:rPr lang="en-US" dirty="0"/>
              <a:t>)</a:t>
            </a:r>
            <a:r>
              <a:rPr lang="ja-JP" altLang="en-US" dirty="0" err="1"/>
              <a:t>，</a:t>
            </a:r>
            <a:r>
              <a:rPr lang="ja-JP" altLang="en-US" dirty="0"/>
              <a:t>他者志向対処</a:t>
            </a:r>
            <a:r>
              <a:rPr lang="en-US" dirty="0"/>
              <a:t>(7</a:t>
            </a:r>
            <a:r>
              <a:rPr lang="ja-JP" altLang="en-US" dirty="0"/>
              <a:t>項目</a:t>
            </a:r>
            <a:r>
              <a:rPr lang="en-US" dirty="0"/>
              <a:t>)</a:t>
            </a:r>
            <a:r>
              <a:rPr lang="ja-JP" altLang="en-US" dirty="0"/>
              <a:t>の</a:t>
            </a:r>
            <a:r>
              <a:rPr lang="en-US" dirty="0"/>
              <a:t>2</a:t>
            </a:r>
            <a:r>
              <a:rPr lang="ja-JP" altLang="en-US" dirty="0"/>
              <a:t>因子</a:t>
            </a:r>
            <a:r>
              <a:rPr lang="en-US" dirty="0"/>
              <a:t>14</a:t>
            </a:r>
            <a:r>
              <a:rPr lang="ja-JP" altLang="en-US" dirty="0"/>
              <a:t>項目から構成される質問紙。教示文は「あなたは，</a:t>
            </a:r>
            <a:r>
              <a:rPr lang="en-US" dirty="0"/>
              <a:t>4</a:t>
            </a:r>
            <a:r>
              <a:rPr lang="ja-JP" altLang="en-US" dirty="0" err="1"/>
              <a:t>，</a:t>
            </a:r>
            <a:r>
              <a:rPr lang="en-US" dirty="0"/>
              <a:t>5</a:t>
            </a:r>
            <a:r>
              <a:rPr lang="ja-JP" altLang="en-US" dirty="0"/>
              <a:t>人のグループで生じた，メンバー同士での意見の不一致や仲たがいに対して，以下の行動をどの程度取りますか。どれかに○をつけてください。」に対して，「かなり使う</a:t>
            </a:r>
            <a:r>
              <a:rPr lang="en-US" dirty="0"/>
              <a:t>(5</a:t>
            </a:r>
            <a:r>
              <a:rPr lang="ja-JP" altLang="en-US" dirty="0"/>
              <a:t>点</a:t>
            </a:r>
            <a:r>
              <a:rPr lang="en-US" dirty="0"/>
              <a:t>)</a:t>
            </a:r>
            <a:r>
              <a:rPr lang="ja-JP" altLang="en-US" dirty="0"/>
              <a:t>」，「よく使う</a:t>
            </a:r>
            <a:r>
              <a:rPr lang="en-US" dirty="0"/>
              <a:t>(4</a:t>
            </a:r>
            <a:r>
              <a:rPr lang="ja-JP" altLang="en-US" dirty="0"/>
              <a:t>点</a:t>
            </a:r>
            <a:r>
              <a:rPr lang="en-US" dirty="0"/>
              <a:t>)</a:t>
            </a:r>
            <a:r>
              <a:rPr lang="ja-JP" altLang="en-US" dirty="0"/>
              <a:t>」，「どちらとも言えない</a:t>
            </a:r>
            <a:r>
              <a:rPr lang="en-US" dirty="0"/>
              <a:t>(3</a:t>
            </a:r>
            <a:r>
              <a:rPr lang="ja-JP" altLang="en-US" dirty="0"/>
              <a:t>点</a:t>
            </a:r>
            <a:r>
              <a:rPr lang="en-US" dirty="0"/>
              <a:t>)</a:t>
            </a:r>
            <a:r>
              <a:rPr lang="ja-JP" altLang="en-US" dirty="0"/>
              <a:t>」，「あまり使わない</a:t>
            </a:r>
            <a:r>
              <a:rPr lang="en-US" dirty="0"/>
              <a:t>(2</a:t>
            </a:r>
            <a:r>
              <a:rPr lang="ja-JP" altLang="en-US" dirty="0"/>
              <a:t>点</a:t>
            </a:r>
            <a:r>
              <a:rPr lang="en-US" dirty="0"/>
              <a:t>)</a:t>
            </a:r>
            <a:r>
              <a:rPr lang="ja-JP" altLang="en-US" dirty="0"/>
              <a:t>」，「全く使わない</a:t>
            </a:r>
            <a:r>
              <a:rPr lang="en-US" dirty="0"/>
              <a:t>(1</a:t>
            </a:r>
            <a:r>
              <a:rPr lang="ja-JP" altLang="en-US" dirty="0"/>
              <a:t>点</a:t>
            </a:r>
            <a:r>
              <a:rPr lang="en-US" dirty="0"/>
              <a:t>)</a:t>
            </a:r>
            <a:r>
              <a:rPr lang="ja-JP" altLang="en-US" dirty="0"/>
              <a:t>」で尋ねた</a:t>
            </a:r>
            <a:endParaRPr kumimoji="1" lang="ja-JP" altLang="en-US" dirty="0"/>
          </a:p>
        </p:txBody>
      </p:sp>
      <p:sp>
        <p:nvSpPr>
          <p:cNvPr id="4" name="スライド番号プレースホルダ 3"/>
          <p:cNvSpPr>
            <a:spLocks noGrp="1"/>
          </p:cNvSpPr>
          <p:nvPr>
            <p:ph type="sldNum" sz="quarter" idx="12"/>
          </p:nvPr>
        </p:nvSpPr>
        <p:spPr/>
        <p:txBody>
          <a:bodyPr/>
          <a:lstStyle/>
          <a:p>
            <a:fld id="{BD5B278F-0C3F-4A34-883D-635B902FFA43}" type="slidenum">
              <a:rPr kumimoji="1" lang="ja-JP" altLang="en-US" smtClean="0"/>
              <a:pPr/>
              <a:t>6</a:t>
            </a:fld>
            <a:endParaRPr kumimoji="1" lang="ja-JP"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7158" y="274638"/>
            <a:ext cx="8329642" cy="511156"/>
          </a:xfrm>
        </p:spPr>
        <p:txBody>
          <a:bodyPr>
            <a:normAutofit fontScale="90000"/>
          </a:bodyPr>
          <a:lstStyle/>
          <a:p>
            <a:r>
              <a:rPr lang="en-US" altLang="ja-JP" dirty="0"/>
              <a:t>【</a:t>
            </a:r>
            <a:r>
              <a:rPr lang="ja-JP" altLang="en-US" dirty="0"/>
              <a:t>結果</a:t>
            </a:r>
            <a:r>
              <a:rPr lang="en-US" altLang="ja-JP" dirty="0"/>
              <a:t>】</a:t>
            </a:r>
            <a:endParaRPr kumimoji="1" lang="ja-JP" altLang="en-US" dirty="0"/>
          </a:p>
        </p:txBody>
      </p:sp>
      <p:sp>
        <p:nvSpPr>
          <p:cNvPr id="3" name="コンテンツ プレースホルダ 2"/>
          <p:cNvSpPr>
            <a:spLocks noGrp="1"/>
          </p:cNvSpPr>
          <p:nvPr>
            <p:ph idx="1"/>
          </p:nvPr>
        </p:nvSpPr>
        <p:spPr>
          <a:xfrm>
            <a:off x="0" y="928670"/>
            <a:ext cx="9144000" cy="5929330"/>
          </a:xfrm>
        </p:spPr>
        <p:txBody>
          <a:bodyPr>
            <a:normAutofit fontScale="85000" lnSpcReduction="20000"/>
          </a:bodyPr>
          <a:lstStyle/>
          <a:p>
            <a:r>
              <a:rPr lang="ja-JP" altLang="en-US" dirty="0"/>
              <a:t>自己志向と他者志向のそれぞれ中央値で上位群と下位群に分けた。加藤（</a:t>
            </a:r>
            <a:r>
              <a:rPr lang="en-US" dirty="0"/>
              <a:t>2003</a:t>
            </a:r>
            <a:r>
              <a:rPr lang="ja-JP" altLang="en-US" dirty="0"/>
              <a:t>）の命名に準じて，両方上位群を</a:t>
            </a:r>
            <a:r>
              <a:rPr lang="ja-JP" altLang="en-US" b="1" dirty="0"/>
              <a:t>「統合」</a:t>
            </a:r>
            <a:r>
              <a:rPr lang="ja-JP" altLang="en-US" dirty="0"/>
              <a:t>群，自己志向上位群でかつ他者志向下位群</a:t>
            </a:r>
            <a:r>
              <a:rPr lang="ja-JP" altLang="en-US" dirty="0" smtClean="0"/>
              <a:t>を</a:t>
            </a:r>
            <a:r>
              <a:rPr lang="ja-JP" altLang="en-US" b="1" dirty="0"/>
              <a:t>「強制」</a:t>
            </a:r>
            <a:r>
              <a:rPr lang="ja-JP" altLang="en-US" dirty="0"/>
              <a:t>群，自己志向下位群でかつ他者志向上位群を</a:t>
            </a:r>
            <a:r>
              <a:rPr lang="ja-JP" altLang="en-US" b="1" dirty="0"/>
              <a:t>「自己譲歩」</a:t>
            </a:r>
            <a:r>
              <a:rPr lang="ja-JP" altLang="en-US" dirty="0"/>
              <a:t>群，両方とも下位群を</a:t>
            </a:r>
            <a:r>
              <a:rPr lang="ja-JP" altLang="en-US" b="1" dirty="0"/>
              <a:t>「回避」</a:t>
            </a:r>
            <a:r>
              <a:rPr lang="ja-JP" altLang="en-US" dirty="0"/>
              <a:t>群と名付け，４つの葛藤対処方略スタイルを比較した</a:t>
            </a:r>
            <a:r>
              <a:rPr lang="ja-JP" altLang="en-US" dirty="0" smtClean="0"/>
              <a:t>。</a:t>
            </a:r>
            <a:endParaRPr lang="en-US" altLang="ja-JP" dirty="0" smtClean="0"/>
          </a:p>
          <a:p>
            <a:r>
              <a:rPr lang="ja-JP" altLang="en-US" dirty="0" smtClean="0"/>
              <a:t>葛藤</a:t>
            </a:r>
            <a:r>
              <a:rPr lang="ja-JP" altLang="en-US" dirty="0"/>
              <a:t>対処方略スタイルを「消耗」</a:t>
            </a:r>
            <a:r>
              <a:rPr lang="en-US" dirty="0"/>
              <a:t>,</a:t>
            </a:r>
            <a:r>
              <a:rPr lang="ja-JP" altLang="en-US" dirty="0"/>
              <a:t>「後退」</a:t>
            </a:r>
            <a:r>
              <a:rPr lang="en-US" dirty="0"/>
              <a:t>,</a:t>
            </a:r>
            <a:r>
              <a:rPr lang="ja-JP" altLang="en-US" dirty="0"/>
              <a:t>「職場満足」</a:t>
            </a:r>
            <a:r>
              <a:rPr lang="en-US" dirty="0"/>
              <a:t>,</a:t>
            </a:r>
            <a:r>
              <a:rPr lang="ja-JP" altLang="en-US" dirty="0"/>
              <a:t>「協働性」</a:t>
            </a:r>
            <a:r>
              <a:rPr lang="en-US" dirty="0"/>
              <a:t>,</a:t>
            </a:r>
            <a:r>
              <a:rPr lang="ja-JP" altLang="en-US" dirty="0"/>
              <a:t>「学習充実」と比較すると</a:t>
            </a:r>
            <a:r>
              <a:rPr lang="en-US" dirty="0"/>
              <a:t>,</a:t>
            </a:r>
            <a:r>
              <a:rPr lang="ja-JP" altLang="en-US" dirty="0"/>
              <a:t>適応が最も良いのは「統合」で</a:t>
            </a:r>
            <a:r>
              <a:rPr lang="en-US" dirty="0"/>
              <a:t>,</a:t>
            </a:r>
            <a:r>
              <a:rPr lang="ja-JP" altLang="en-US" dirty="0"/>
              <a:t>最も適応の悪いスタイルが「回避」であった。また</a:t>
            </a:r>
            <a:r>
              <a:rPr lang="en-US" dirty="0"/>
              <a:t>,</a:t>
            </a:r>
            <a:r>
              <a:rPr lang="ja-JP" altLang="en-US" dirty="0"/>
              <a:t>片方だけの志向性を用いる「強制」および「自己譲歩」はその中間であった</a:t>
            </a:r>
            <a:r>
              <a:rPr lang="ja-JP" altLang="en-US" dirty="0" smtClean="0"/>
              <a:t>。</a:t>
            </a:r>
            <a:endParaRPr lang="en-US" altLang="ja-JP" dirty="0" smtClean="0"/>
          </a:p>
          <a:p>
            <a:r>
              <a:rPr lang="ja-JP" altLang="en-US" dirty="0" smtClean="0"/>
              <a:t>学校</a:t>
            </a:r>
            <a:r>
              <a:rPr lang="ja-JP" altLang="en-US" dirty="0"/>
              <a:t>組織特性の認知との関連では</a:t>
            </a:r>
            <a:r>
              <a:rPr lang="en-US" dirty="0"/>
              <a:t>,</a:t>
            </a:r>
            <a:r>
              <a:rPr lang="ja-JP" altLang="en-US" dirty="0"/>
              <a:t>「統合」では「学習充実」高群と「協働性」高群と「職場満足」高群との</a:t>
            </a:r>
            <a:r>
              <a:rPr lang="en-US" dirty="0"/>
              <a:t>3</a:t>
            </a:r>
            <a:r>
              <a:rPr lang="ja-JP" altLang="en-US" dirty="0" err="1"/>
              <a:t>つの</a:t>
            </a:r>
            <a:r>
              <a:rPr lang="ja-JP" altLang="en-US" dirty="0"/>
              <a:t>すべての因子において良好な職場特性に近隣している。一方</a:t>
            </a:r>
            <a:r>
              <a:rPr lang="en-US" dirty="0"/>
              <a:t>,</a:t>
            </a:r>
            <a:r>
              <a:rPr lang="ja-JP" altLang="en-US" dirty="0"/>
              <a:t>「回避」は「職場満足」低群と「学習充実」低群と比較的近い。しかし</a:t>
            </a:r>
            <a:r>
              <a:rPr lang="en-US" dirty="0"/>
              <a:t>,</a:t>
            </a:r>
            <a:r>
              <a:rPr lang="ja-JP" altLang="en-US" dirty="0"/>
              <a:t>「協働性」低群は「回避」よりもむしろ</a:t>
            </a:r>
            <a:r>
              <a:rPr lang="en-US" dirty="0"/>
              <a:t>,</a:t>
            </a:r>
            <a:r>
              <a:rPr lang="ja-JP" altLang="en-US" dirty="0"/>
              <a:t>「強制」「自己譲歩」に近かった</a:t>
            </a:r>
            <a:r>
              <a:rPr lang="ja-JP" altLang="en-US" dirty="0" smtClean="0"/>
              <a:t>。</a:t>
            </a:r>
            <a:endParaRPr kumimoji="1" lang="ja-JP" altLang="en-US" dirty="0"/>
          </a:p>
        </p:txBody>
      </p:sp>
      <p:sp>
        <p:nvSpPr>
          <p:cNvPr id="4" name="スライド番号プレースホルダ 3"/>
          <p:cNvSpPr>
            <a:spLocks noGrp="1"/>
          </p:cNvSpPr>
          <p:nvPr>
            <p:ph type="sldNum" sz="quarter" idx="12"/>
          </p:nvPr>
        </p:nvSpPr>
        <p:spPr/>
        <p:txBody>
          <a:bodyPr/>
          <a:lstStyle/>
          <a:p>
            <a:fld id="{BD5B278F-0C3F-4A34-883D-635B902FFA43}" type="slidenum">
              <a:rPr kumimoji="1" lang="ja-JP" altLang="en-US" smtClean="0"/>
              <a:pPr/>
              <a:t>7</a:t>
            </a:fld>
            <a:endParaRPr kumimoji="1" lang="ja-JP"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BD5B278F-0C3F-4A34-883D-635B902FFA43}" type="slidenum">
              <a:rPr kumimoji="1" lang="ja-JP" altLang="en-US" smtClean="0"/>
              <a:pPr/>
              <a:t>8</a:t>
            </a:fld>
            <a:endParaRPr kumimoji="1" lang="ja-JP" altLang="en-US"/>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0994" y="360802"/>
            <a:ext cx="8778904" cy="65119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353863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BD5B278F-0C3F-4A34-883D-635B902FFA43}" type="slidenum">
              <a:rPr kumimoji="1" lang="ja-JP" altLang="en-US" smtClean="0"/>
              <a:pPr/>
              <a:t>9</a:t>
            </a:fld>
            <a:endParaRPr kumimoji="1" lang="ja-JP" altLang="en-US"/>
          </a:p>
        </p:txBody>
      </p:sp>
      <p:pic>
        <p:nvPicPr>
          <p:cNvPr id="9221"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260648"/>
            <a:ext cx="8833851" cy="67687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1186535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TotalTime>
  <Words>1473</Words>
  <Application>Microsoft Office PowerPoint</Application>
  <PresentationFormat>画面に合わせる (4:3)</PresentationFormat>
  <Paragraphs>46</Paragraphs>
  <Slides>18</Slides>
  <Notes>1</Notes>
  <HiddenSlides>0</HiddenSlides>
  <MMClips>0</MMClips>
  <ScaleCrop>false</ScaleCrop>
  <HeadingPairs>
    <vt:vector size="4" baseType="variant">
      <vt:variant>
        <vt:lpstr>テーマ</vt:lpstr>
      </vt:variant>
      <vt:variant>
        <vt:i4>1</vt:i4>
      </vt:variant>
      <vt:variant>
        <vt:lpstr>スライド タイトル</vt:lpstr>
      </vt:variant>
      <vt:variant>
        <vt:i4>18</vt:i4>
      </vt:variant>
    </vt:vector>
  </HeadingPairs>
  <TitlesOfParts>
    <vt:vector size="19" baseType="lpstr">
      <vt:lpstr>Office テーマ</vt:lpstr>
      <vt:lpstr>高等学校教職員の葛藤対処方略スタイルと適応 教職員のバーンアウト傾向及 び学校特性の認知との関連   ○井上孝代1)　いとうたけひこ2)　 飯田敏晴3) （1)明治学院大学心理学部　2)和光大学現代人間学部　3)(財)エイズ予防財団リサーチレジデント　国立国際医療センター）  キーワード：高等学校　葛藤解決方略スタイル　メンタルヘルス　ステークホルダー 日本応用心理学会第78回大会　 ポスター発表２　臨床・相談　11P-07　90cm*180cm 信州大学人文学部棟　202演習室 2011年9月11日9:30-11:30　 責任在席時間9:30-10:30 </vt:lpstr>
      <vt:lpstr>高等学校教職員の葛藤対処方略スタイルと適応 教職員のバーンアウト傾向及 び学校特性の認知との関連   ○井上孝代1)　いとうたけひこ2)　 飯田敏晴3) （1)明治学院大学心理学部　2)和光大学現代人間学部　3)(財)エイズ予防財団リサーチレジデント　国立国際医療センター）</vt:lpstr>
      <vt:lpstr>【問題】</vt:lpstr>
      <vt:lpstr>【目的】</vt:lpstr>
      <vt:lpstr>【方法】①手続き</vt:lpstr>
      <vt:lpstr>【方法】②調査内容</vt:lpstr>
      <vt:lpstr>【結果】</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Figure 6  多重対応分析の結果</vt:lpstr>
      <vt:lpstr>【考察】</vt:lpstr>
      <vt:lpstr>【主な文献】</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高等学校教職員の葛藤対処方略スタイルと適応 ― 教職員のバーンアウト傾向及び学校特性の認知との関連 ―　 ○井上孝代1)　いとうたけひこ2)　飯田敏晴3) （1)明治学院大学心理学部　2)和光大学現代人間学部　3)(財)エイズ予防財団リサーチレジデント　国立国際医療センター） キーワード：高等学校　葛藤解決方略スタイル　メンタルヘルス　ステークホルダー  日本応用心理学会　ポスター発表 2011年9月10-11日 信州大学（松本市） </dc:title>
  <dc:creator>Suwon</dc:creator>
  <cp:lastModifiedBy>TAKEHIKO ITO</cp:lastModifiedBy>
  <cp:revision>13</cp:revision>
  <cp:lastPrinted>2011-09-08T08:04:35Z</cp:lastPrinted>
  <dcterms:created xsi:type="dcterms:W3CDTF">2011-07-02T05:29:48Z</dcterms:created>
  <dcterms:modified xsi:type="dcterms:W3CDTF">2015-07-01T07:52:48Z</dcterms:modified>
</cp:coreProperties>
</file>